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3" r:id="rId3"/>
    <p:sldId id="274" r:id="rId4"/>
    <p:sldId id="276" r:id="rId5"/>
    <p:sldId id="277" r:id="rId6"/>
    <p:sldId id="278" r:id="rId7"/>
    <p:sldId id="261" r:id="rId8"/>
    <p:sldId id="262" r:id="rId9"/>
    <p:sldId id="279" r:id="rId10"/>
    <p:sldId id="263" r:id="rId11"/>
    <p:sldId id="264" r:id="rId12"/>
    <p:sldId id="270" r:id="rId13"/>
    <p:sldId id="269" r:id="rId14"/>
    <p:sldId id="280" r:id="rId15"/>
    <p:sldId id="271" r:id="rId16"/>
    <p:sldId id="265"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134CF-B616-4162-8D39-64B3F5ECE805}">
          <p14:sldIdLst>
            <p14:sldId id="256"/>
            <p14:sldId id="273"/>
            <p14:sldId id="274"/>
            <p14:sldId id="276"/>
            <p14:sldId id="277"/>
            <p14:sldId id="278"/>
            <p14:sldId id="261"/>
            <p14:sldId id="262"/>
            <p14:sldId id="279"/>
            <p14:sldId id="263"/>
            <p14:sldId id="264"/>
            <p14:sldId id="270"/>
            <p14:sldId id="269"/>
            <p14:sldId id="280"/>
            <p14:sldId id="271"/>
            <p14:sldId id="265"/>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kulju" userId="fc6b85760a3cc041" providerId="LiveId" clId="{771F846F-08CF-4AA4-A032-F3479C03202E}"/>
    <pc:docChg chg="undo custSel addSld delSld modSld sldOrd modSection">
      <pc:chgData name="lori kulju" userId="fc6b85760a3cc041" providerId="LiveId" clId="{771F846F-08CF-4AA4-A032-F3479C03202E}" dt="2024-05-20T18:10:20.467" v="7102" actId="20577"/>
      <pc:docMkLst>
        <pc:docMk/>
      </pc:docMkLst>
      <pc:sldChg chg="modSp mod">
        <pc:chgData name="lori kulju" userId="fc6b85760a3cc041" providerId="LiveId" clId="{771F846F-08CF-4AA4-A032-F3479C03202E}" dt="2024-01-19T17:04:36.775" v="5211" actId="1076"/>
        <pc:sldMkLst>
          <pc:docMk/>
          <pc:sldMk cId="2380283972" sldId="256"/>
        </pc:sldMkLst>
        <pc:spChg chg="mod">
          <ac:chgData name="lori kulju" userId="fc6b85760a3cc041" providerId="LiveId" clId="{771F846F-08CF-4AA4-A032-F3479C03202E}" dt="2024-01-19T17:04:33.707" v="5210" actId="255"/>
          <ac:spMkLst>
            <pc:docMk/>
            <pc:sldMk cId="2380283972" sldId="256"/>
            <ac:spMk id="2" creationId="{CBF522FA-EB3F-B51E-42E6-DCB26C494763}"/>
          </ac:spMkLst>
        </pc:spChg>
        <pc:picChg chg="mod">
          <ac:chgData name="lori kulju" userId="fc6b85760a3cc041" providerId="LiveId" clId="{771F846F-08CF-4AA4-A032-F3479C03202E}" dt="2024-01-19T17:04:36.775" v="5211" actId="1076"/>
          <ac:picMkLst>
            <pc:docMk/>
            <pc:sldMk cId="2380283972" sldId="256"/>
            <ac:picMk id="5" creationId="{CE0E179A-0BD7-EF66-7CBE-72697B99C23B}"/>
          </ac:picMkLst>
        </pc:picChg>
      </pc:sldChg>
      <pc:sldChg chg="del">
        <pc:chgData name="lori kulju" userId="fc6b85760a3cc041" providerId="LiveId" clId="{771F846F-08CF-4AA4-A032-F3479C03202E}" dt="2024-01-20T14:57:16.525" v="5680" actId="47"/>
        <pc:sldMkLst>
          <pc:docMk/>
          <pc:sldMk cId="2928085580" sldId="258"/>
        </pc:sldMkLst>
      </pc:sldChg>
      <pc:sldChg chg="addSp delSp modSp del mod">
        <pc:chgData name="lori kulju" userId="fc6b85760a3cc041" providerId="LiveId" clId="{771F846F-08CF-4AA4-A032-F3479C03202E}" dt="2024-01-20T14:57:16.525" v="5680" actId="47"/>
        <pc:sldMkLst>
          <pc:docMk/>
          <pc:sldMk cId="805048550" sldId="259"/>
        </pc:sldMkLst>
        <pc:picChg chg="add del">
          <ac:chgData name="lori kulju" userId="fc6b85760a3cc041" providerId="LiveId" clId="{771F846F-08CF-4AA4-A032-F3479C03202E}" dt="2024-01-19T15:38:57.691" v="1" actId="478"/>
          <ac:picMkLst>
            <pc:docMk/>
            <pc:sldMk cId="805048550" sldId="259"/>
            <ac:picMk id="5" creationId="{22DC77A8-D39B-44F8-684C-532239EF4476}"/>
          </ac:picMkLst>
        </pc:picChg>
        <pc:picChg chg="add mod">
          <ac:chgData name="lori kulju" userId="fc6b85760a3cc041" providerId="LiveId" clId="{771F846F-08CF-4AA4-A032-F3479C03202E}" dt="2024-01-19T15:39:48.550" v="4" actId="1076"/>
          <ac:picMkLst>
            <pc:docMk/>
            <pc:sldMk cId="805048550" sldId="259"/>
            <ac:picMk id="6" creationId="{15B882FD-A07C-D68B-9EF4-6BC3E0440E2A}"/>
          </ac:picMkLst>
        </pc:picChg>
      </pc:sldChg>
      <pc:sldChg chg="del">
        <pc:chgData name="lori kulju" userId="fc6b85760a3cc041" providerId="LiveId" clId="{771F846F-08CF-4AA4-A032-F3479C03202E}" dt="2024-01-20T14:57:16.525" v="5680" actId="47"/>
        <pc:sldMkLst>
          <pc:docMk/>
          <pc:sldMk cId="2838942217" sldId="260"/>
        </pc:sldMkLst>
      </pc:sldChg>
      <pc:sldChg chg="addSp delSp modSp mod">
        <pc:chgData name="lori kulju" userId="fc6b85760a3cc041" providerId="LiveId" clId="{771F846F-08CF-4AA4-A032-F3479C03202E}" dt="2024-02-05T14:52:51.093" v="6343" actId="1076"/>
        <pc:sldMkLst>
          <pc:docMk/>
          <pc:sldMk cId="2058443697" sldId="261"/>
        </pc:sldMkLst>
        <pc:spChg chg="mod">
          <ac:chgData name="lori kulju" userId="fc6b85760a3cc041" providerId="LiveId" clId="{771F846F-08CF-4AA4-A032-F3479C03202E}" dt="2024-01-20T15:11:28.039" v="5910" actId="20577"/>
          <ac:spMkLst>
            <pc:docMk/>
            <pc:sldMk cId="2058443697" sldId="261"/>
            <ac:spMk id="2" creationId="{DC5AA4A9-EDF1-8FE0-BCAB-D2786498E923}"/>
          </ac:spMkLst>
        </pc:spChg>
        <pc:spChg chg="mod">
          <ac:chgData name="lori kulju" userId="fc6b85760a3cc041" providerId="LiveId" clId="{771F846F-08CF-4AA4-A032-F3479C03202E}" dt="2024-01-20T15:10:54.746" v="5889" actId="20577"/>
          <ac:spMkLst>
            <pc:docMk/>
            <pc:sldMk cId="2058443697" sldId="261"/>
            <ac:spMk id="4" creationId="{9EA153D7-C92F-8B09-7F34-F1B91FBDD68B}"/>
          </ac:spMkLst>
        </pc:spChg>
        <pc:spChg chg="add del">
          <ac:chgData name="lori kulju" userId="fc6b85760a3cc041" providerId="LiveId" clId="{771F846F-08CF-4AA4-A032-F3479C03202E}" dt="2024-01-23T13:28:58.802" v="6326" actId="478"/>
          <ac:spMkLst>
            <pc:docMk/>
            <pc:sldMk cId="2058443697" sldId="261"/>
            <ac:spMk id="10" creationId="{76956549-4F7F-3281-4888-936A441B70F8}"/>
          </ac:spMkLst>
        </pc:spChg>
        <pc:picChg chg="add mod">
          <ac:chgData name="lori kulju" userId="fc6b85760a3cc041" providerId="LiveId" clId="{771F846F-08CF-4AA4-A032-F3479C03202E}" dt="2024-02-05T14:52:21.965" v="6337" actId="14100"/>
          <ac:picMkLst>
            <pc:docMk/>
            <pc:sldMk cId="2058443697" sldId="261"/>
            <ac:picMk id="10" creationId="{B2CCB1BB-E2D3-2229-0DD0-0FFE5504E369}"/>
          </ac:picMkLst>
        </pc:picChg>
        <pc:picChg chg="mod">
          <ac:chgData name="lori kulju" userId="fc6b85760a3cc041" providerId="LiveId" clId="{771F846F-08CF-4AA4-A032-F3479C03202E}" dt="2024-02-05T14:52:51.093" v="6343" actId="1076"/>
          <ac:picMkLst>
            <pc:docMk/>
            <pc:sldMk cId="2058443697" sldId="261"/>
            <ac:picMk id="14" creationId="{976DB6A6-BB7D-B842-0085-06116683EBC0}"/>
          </ac:picMkLst>
        </pc:picChg>
        <pc:picChg chg="del">
          <ac:chgData name="lori kulju" userId="fc6b85760a3cc041" providerId="LiveId" clId="{771F846F-08CF-4AA4-A032-F3479C03202E}" dt="2024-02-05T14:51:25.459" v="6329" actId="478"/>
          <ac:picMkLst>
            <pc:docMk/>
            <pc:sldMk cId="2058443697" sldId="261"/>
            <ac:picMk id="16" creationId="{F2B01B55-30AD-54C5-0083-68E396306CE9}"/>
          </ac:picMkLst>
        </pc:picChg>
        <pc:picChg chg="del">
          <ac:chgData name="lori kulju" userId="fc6b85760a3cc041" providerId="LiveId" clId="{771F846F-08CF-4AA4-A032-F3479C03202E}" dt="2024-02-05T14:52:41.602" v="6340" actId="478"/>
          <ac:picMkLst>
            <pc:docMk/>
            <pc:sldMk cId="2058443697" sldId="261"/>
            <ac:picMk id="18" creationId="{6C0FA6CD-08C3-0590-1BA4-5828660CA36B}"/>
          </ac:picMkLst>
        </pc:picChg>
        <pc:picChg chg="mod">
          <ac:chgData name="lori kulju" userId="fc6b85760a3cc041" providerId="LiveId" clId="{771F846F-08CF-4AA4-A032-F3479C03202E}" dt="2024-02-05T14:52:45.964" v="6341" actId="1076"/>
          <ac:picMkLst>
            <pc:docMk/>
            <pc:sldMk cId="2058443697" sldId="261"/>
            <ac:picMk id="20" creationId="{37FFA4A0-E23D-CEEF-0341-D79E1CCFF9E3}"/>
          </ac:picMkLst>
        </pc:picChg>
        <pc:picChg chg="mod">
          <ac:chgData name="lori kulju" userId="fc6b85760a3cc041" providerId="LiveId" clId="{771F846F-08CF-4AA4-A032-F3479C03202E}" dt="2024-02-05T14:52:48.685" v="6342" actId="1076"/>
          <ac:picMkLst>
            <pc:docMk/>
            <pc:sldMk cId="2058443697" sldId="261"/>
            <ac:picMk id="22" creationId="{57DBA189-825A-DAD9-C803-B1F368F0C866}"/>
          </ac:picMkLst>
        </pc:picChg>
      </pc:sldChg>
      <pc:sldChg chg="modSp mod">
        <pc:chgData name="lori kulju" userId="fc6b85760a3cc041" providerId="LiveId" clId="{771F846F-08CF-4AA4-A032-F3479C03202E}" dt="2024-01-20T15:13:19.485" v="6053" actId="20577"/>
        <pc:sldMkLst>
          <pc:docMk/>
          <pc:sldMk cId="536483355" sldId="262"/>
        </pc:sldMkLst>
        <pc:spChg chg="mod">
          <ac:chgData name="lori kulju" userId="fc6b85760a3cc041" providerId="LiveId" clId="{771F846F-08CF-4AA4-A032-F3479C03202E}" dt="2024-01-20T15:13:19.485" v="6053" actId="20577"/>
          <ac:spMkLst>
            <pc:docMk/>
            <pc:sldMk cId="536483355" sldId="262"/>
            <ac:spMk id="4" creationId="{9EA153D7-C92F-8B09-7F34-F1B91FBDD68B}"/>
          </ac:spMkLst>
        </pc:spChg>
      </pc:sldChg>
      <pc:sldChg chg="modSp mod">
        <pc:chgData name="lori kulju" userId="fc6b85760a3cc041" providerId="LiveId" clId="{771F846F-08CF-4AA4-A032-F3479C03202E}" dt="2024-05-20T18:10:20.467" v="7102" actId="20577"/>
        <pc:sldMkLst>
          <pc:docMk/>
          <pc:sldMk cId="2245548128" sldId="263"/>
        </pc:sldMkLst>
        <pc:spChg chg="mod">
          <ac:chgData name="lori kulju" userId="fc6b85760a3cc041" providerId="LiveId" clId="{771F846F-08CF-4AA4-A032-F3479C03202E}" dt="2024-05-20T18:10:20.467" v="7102" actId="20577"/>
          <ac:spMkLst>
            <pc:docMk/>
            <pc:sldMk cId="2245548128" sldId="263"/>
            <ac:spMk id="4" creationId="{9EA153D7-C92F-8B09-7F34-F1B91FBDD68B}"/>
          </ac:spMkLst>
        </pc:spChg>
      </pc:sldChg>
      <pc:sldChg chg="addSp delSp modSp mod">
        <pc:chgData name="lori kulju" userId="fc6b85760a3cc041" providerId="LiveId" clId="{771F846F-08CF-4AA4-A032-F3479C03202E}" dt="2024-01-19T16:55:26.231" v="3988" actId="1076"/>
        <pc:sldMkLst>
          <pc:docMk/>
          <pc:sldMk cId="1381203897" sldId="264"/>
        </pc:sldMkLst>
        <pc:spChg chg="mod">
          <ac:chgData name="lori kulju" userId="fc6b85760a3cc041" providerId="LiveId" clId="{771F846F-08CF-4AA4-A032-F3479C03202E}" dt="2024-01-19T16:35:41.738" v="1851" actId="1076"/>
          <ac:spMkLst>
            <pc:docMk/>
            <pc:sldMk cId="1381203897" sldId="264"/>
            <ac:spMk id="2" creationId="{DC5AA4A9-EDF1-8FE0-BCAB-D2786498E923}"/>
          </ac:spMkLst>
        </pc:spChg>
        <pc:spChg chg="mod">
          <ac:chgData name="lori kulju" userId="fc6b85760a3cc041" providerId="LiveId" clId="{771F846F-08CF-4AA4-A032-F3479C03202E}" dt="2024-01-19T16:37:02.320" v="1873" actId="113"/>
          <ac:spMkLst>
            <pc:docMk/>
            <pc:sldMk cId="1381203897" sldId="264"/>
            <ac:spMk id="4" creationId="{9EA153D7-C92F-8B09-7F34-F1B91FBDD68B}"/>
          </ac:spMkLst>
        </pc:spChg>
        <pc:spChg chg="add mod">
          <ac:chgData name="lori kulju" userId="fc6b85760a3cc041" providerId="LiveId" clId="{771F846F-08CF-4AA4-A032-F3479C03202E}" dt="2024-01-19T16:55:26.231" v="3988" actId="1076"/>
          <ac:spMkLst>
            <pc:docMk/>
            <pc:sldMk cId="1381203897" sldId="264"/>
            <ac:spMk id="6" creationId="{90D4E72C-C9C3-6ED4-0C67-641FBEE39C77}"/>
          </ac:spMkLst>
        </pc:spChg>
        <pc:spChg chg="del mod">
          <ac:chgData name="lori kulju" userId="fc6b85760a3cc041" providerId="LiveId" clId="{771F846F-08CF-4AA4-A032-F3479C03202E}" dt="2024-01-19T16:55:17.774" v="3985" actId="478"/>
          <ac:spMkLst>
            <pc:docMk/>
            <pc:sldMk cId="1381203897" sldId="264"/>
            <ac:spMk id="21" creationId="{477E9792-4255-8230-3A90-77EA1359558C}"/>
          </ac:spMkLst>
        </pc:spChg>
        <pc:spChg chg="del">
          <ac:chgData name="lori kulju" userId="fc6b85760a3cc041" providerId="LiveId" clId="{771F846F-08CF-4AA4-A032-F3479C03202E}" dt="2024-01-19T16:31:13.176" v="1751" actId="478"/>
          <ac:spMkLst>
            <pc:docMk/>
            <pc:sldMk cId="1381203897" sldId="264"/>
            <ac:spMk id="23" creationId="{88620F0A-A5B6-C783-979C-1F70F627B3E5}"/>
          </ac:spMkLst>
        </pc:spChg>
        <pc:grpChg chg="del">
          <ac:chgData name="lori kulju" userId="fc6b85760a3cc041" providerId="LiveId" clId="{771F846F-08CF-4AA4-A032-F3479C03202E}" dt="2024-01-19T16:55:11.956" v="3982" actId="478"/>
          <ac:grpSpMkLst>
            <pc:docMk/>
            <pc:sldMk cId="1381203897" sldId="264"/>
            <ac:grpSpMk id="11" creationId="{60864828-D6B2-D030-8FED-781A2DC9B2D6}"/>
          </ac:grpSpMkLst>
        </pc:grpChg>
        <pc:grpChg chg="del">
          <ac:chgData name="lori kulju" userId="fc6b85760a3cc041" providerId="LiveId" clId="{771F846F-08CF-4AA4-A032-F3479C03202E}" dt="2024-01-19T16:55:11.956" v="3982" actId="478"/>
          <ac:grpSpMkLst>
            <pc:docMk/>
            <pc:sldMk cId="1381203897" sldId="264"/>
            <ac:grpSpMk id="13" creationId="{43C3AEFC-1D49-F590-AC88-B27A094F8D6F}"/>
          </ac:grpSpMkLst>
        </pc:grpChg>
        <pc:grpChg chg="del">
          <ac:chgData name="lori kulju" userId="fc6b85760a3cc041" providerId="LiveId" clId="{771F846F-08CF-4AA4-A032-F3479C03202E}" dt="2024-01-19T16:55:11.956" v="3982" actId="478"/>
          <ac:grpSpMkLst>
            <pc:docMk/>
            <pc:sldMk cId="1381203897" sldId="264"/>
            <ac:grpSpMk id="14" creationId="{2E58C3B7-7B61-21F4-04B7-A7D424DFFE7A}"/>
          </ac:grpSpMkLst>
        </pc:grpChg>
        <pc:graphicFrameChg chg="del mod">
          <ac:chgData name="lori kulju" userId="fc6b85760a3cc041" providerId="LiveId" clId="{771F846F-08CF-4AA4-A032-F3479C03202E}" dt="2024-01-19T16:31:14.881" v="1753" actId="478"/>
          <ac:graphicFrameMkLst>
            <pc:docMk/>
            <pc:sldMk cId="1381203897" sldId="264"/>
            <ac:graphicFrameMk id="10" creationId="{895B0C44-6394-865E-CC40-F1A0CBEFD04F}"/>
          </ac:graphicFrameMkLst>
        </pc:graphicFrameChg>
        <pc:picChg chg="add mod">
          <ac:chgData name="lori kulju" userId="fc6b85760a3cc041" providerId="LiveId" clId="{771F846F-08CF-4AA4-A032-F3479C03202E}" dt="2024-01-19T16:55:21.636" v="3987" actId="1076"/>
          <ac:picMkLst>
            <pc:docMk/>
            <pc:sldMk cId="1381203897" sldId="264"/>
            <ac:picMk id="5" creationId="{C16F85E0-7E0E-D628-909D-A5BF57763252}"/>
          </ac:picMkLst>
        </pc:picChg>
        <pc:picChg chg="mod">
          <ac:chgData name="lori kulju" userId="fc6b85760a3cc041" providerId="LiveId" clId="{771F846F-08CF-4AA4-A032-F3479C03202E}" dt="2024-01-19T16:35:38.950" v="1850" actId="1076"/>
          <ac:picMkLst>
            <pc:docMk/>
            <pc:sldMk cId="1381203897" sldId="264"/>
            <ac:picMk id="7" creationId="{7EA40534-08D7-2C4F-37E6-6157BA6CAC02}"/>
          </ac:picMkLst>
        </pc:picChg>
        <pc:picChg chg="add del">
          <ac:chgData name="lori kulju" userId="fc6b85760a3cc041" providerId="LiveId" clId="{771F846F-08CF-4AA4-A032-F3479C03202E}" dt="2024-01-19T16:32:13.182" v="1801" actId="478"/>
          <ac:picMkLst>
            <pc:docMk/>
            <pc:sldMk cId="1381203897" sldId="264"/>
            <ac:picMk id="22" creationId="{0F7DD7F2-DF1B-B101-D392-82E6D9F5FD9E}"/>
          </ac:picMkLst>
        </pc:picChg>
        <pc:cxnChg chg="mod">
          <ac:chgData name="lori kulju" userId="fc6b85760a3cc041" providerId="LiveId" clId="{771F846F-08CF-4AA4-A032-F3479C03202E}" dt="2024-01-19T16:35:10.989" v="1846" actId="1076"/>
          <ac:cxnSpMkLst>
            <pc:docMk/>
            <pc:sldMk cId="1381203897" sldId="264"/>
            <ac:cxnSpMk id="12" creationId="{6C9B6CCF-E152-6C69-A17D-6E2AB4DFFFD1}"/>
          </ac:cxnSpMkLst>
        </pc:cxnChg>
      </pc:sldChg>
      <pc:sldChg chg="addSp modSp mod">
        <pc:chgData name="lori kulju" userId="fc6b85760a3cc041" providerId="LiveId" clId="{771F846F-08CF-4AA4-A032-F3479C03202E}" dt="2024-01-19T16:18:12.859" v="1425" actId="20577"/>
        <pc:sldMkLst>
          <pc:docMk/>
          <pc:sldMk cId="2747028947" sldId="265"/>
        </pc:sldMkLst>
        <pc:spChg chg="mod">
          <ac:chgData name="lori kulju" userId="fc6b85760a3cc041" providerId="LiveId" clId="{771F846F-08CF-4AA4-A032-F3479C03202E}" dt="2024-01-19T16:08:38.346" v="1028" actId="20577"/>
          <ac:spMkLst>
            <pc:docMk/>
            <pc:sldMk cId="2747028947" sldId="265"/>
            <ac:spMk id="2" creationId="{DC5AA4A9-EDF1-8FE0-BCAB-D2786498E923}"/>
          </ac:spMkLst>
        </pc:spChg>
        <pc:spChg chg="mod">
          <ac:chgData name="lori kulju" userId="fc6b85760a3cc041" providerId="LiveId" clId="{771F846F-08CF-4AA4-A032-F3479C03202E}" dt="2024-01-19T16:11:09.408" v="1048" actId="113"/>
          <ac:spMkLst>
            <pc:docMk/>
            <pc:sldMk cId="2747028947" sldId="265"/>
            <ac:spMk id="4" creationId="{9EA153D7-C92F-8B09-7F34-F1B91FBDD68B}"/>
          </ac:spMkLst>
        </pc:spChg>
        <pc:spChg chg="mod">
          <ac:chgData name="lori kulju" userId="fc6b85760a3cc041" providerId="LiveId" clId="{771F846F-08CF-4AA4-A032-F3479C03202E}" dt="2024-01-19T16:18:12.859" v="1425" actId="20577"/>
          <ac:spMkLst>
            <pc:docMk/>
            <pc:sldMk cId="2747028947" sldId="265"/>
            <ac:spMk id="5" creationId="{50954EF7-24F8-40F8-3992-28BA4A78A32C}"/>
          </ac:spMkLst>
        </pc:spChg>
        <pc:spChg chg="add mod">
          <ac:chgData name="lori kulju" userId="fc6b85760a3cc041" providerId="LiveId" clId="{771F846F-08CF-4AA4-A032-F3479C03202E}" dt="2024-01-19T16:17:55.064" v="1387" actId="1076"/>
          <ac:spMkLst>
            <pc:docMk/>
            <pc:sldMk cId="2747028947" sldId="265"/>
            <ac:spMk id="6" creationId="{446D3D69-1CE8-9FEB-4459-BCB8C3295152}"/>
          </ac:spMkLst>
        </pc:spChg>
        <pc:graphicFrameChg chg="mod">
          <ac:chgData name="lori kulju" userId="fc6b85760a3cc041" providerId="LiveId" clId="{771F846F-08CF-4AA4-A032-F3479C03202E}" dt="2024-01-19T16:11:39.284" v="1093" actId="478"/>
          <ac:graphicFrameMkLst>
            <pc:docMk/>
            <pc:sldMk cId="2747028947" sldId="265"/>
            <ac:graphicFrameMk id="3" creationId="{B66CB5CD-5334-F094-706F-632265B3ECF2}"/>
          </ac:graphicFrameMkLst>
        </pc:graphicFrameChg>
      </pc:sldChg>
      <pc:sldChg chg="addSp delSp modSp del mod ord">
        <pc:chgData name="lori kulju" userId="fc6b85760a3cc041" providerId="LiveId" clId="{771F846F-08CF-4AA4-A032-F3479C03202E}" dt="2024-04-22T14:13:03.586" v="6344" actId="2696"/>
        <pc:sldMkLst>
          <pc:docMk/>
          <pc:sldMk cId="3011239080" sldId="266"/>
        </pc:sldMkLst>
        <pc:spChg chg="mod">
          <ac:chgData name="lori kulju" userId="fc6b85760a3cc041" providerId="LiveId" clId="{771F846F-08CF-4AA4-A032-F3479C03202E}" dt="2024-01-19T17:03:39.923" v="5198" actId="1076"/>
          <ac:spMkLst>
            <pc:docMk/>
            <pc:sldMk cId="3011239080" sldId="266"/>
            <ac:spMk id="2" creationId="{DC5AA4A9-EDF1-8FE0-BCAB-D2786498E923}"/>
          </ac:spMkLst>
        </pc:spChg>
        <pc:spChg chg="mod">
          <ac:chgData name="lori kulju" userId="fc6b85760a3cc041" providerId="LiveId" clId="{771F846F-08CF-4AA4-A032-F3479C03202E}" dt="2024-01-20T15:31:39.166" v="6300" actId="20577"/>
          <ac:spMkLst>
            <pc:docMk/>
            <pc:sldMk cId="3011239080" sldId="266"/>
            <ac:spMk id="4" creationId="{9EA153D7-C92F-8B09-7F34-F1B91FBDD68B}"/>
          </ac:spMkLst>
        </pc:spChg>
        <pc:spChg chg="del">
          <ac:chgData name="lori kulju" userId="fc6b85760a3cc041" providerId="LiveId" clId="{771F846F-08CF-4AA4-A032-F3479C03202E}" dt="2024-01-19T17:03:44.692" v="5199" actId="478"/>
          <ac:spMkLst>
            <pc:docMk/>
            <pc:sldMk cId="3011239080" sldId="266"/>
            <ac:spMk id="5" creationId="{50954EF7-24F8-40F8-3992-28BA4A78A32C}"/>
          </ac:spMkLst>
        </pc:spChg>
        <pc:graphicFrameChg chg="mod">
          <ac:chgData name="lori kulju" userId="fc6b85760a3cc041" providerId="LiveId" clId="{771F846F-08CF-4AA4-A032-F3479C03202E}" dt="2024-01-19T17:03:46.757" v="5202" actId="478"/>
          <ac:graphicFrameMkLst>
            <pc:docMk/>
            <pc:sldMk cId="3011239080" sldId="266"/>
            <ac:graphicFrameMk id="3" creationId="{B66CB5CD-5334-F094-706F-632265B3ECF2}"/>
          </ac:graphicFrameMkLst>
        </pc:graphicFrameChg>
        <pc:picChg chg="mod">
          <ac:chgData name="lori kulju" userId="fc6b85760a3cc041" providerId="LiveId" clId="{771F846F-08CF-4AA4-A032-F3479C03202E}" dt="2024-01-19T15:54:23.197" v="873" actId="1076"/>
          <ac:picMkLst>
            <pc:docMk/>
            <pc:sldMk cId="3011239080" sldId="266"/>
            <ac:picMk id="7" creationId="{7EA40534-08D7-2C4F-37E6-6157BA6CAC02}"/>
          </ac:picMkLst>
        </pc:picChg>
        <pc:picChg chg="add mod">
          <ac:chgData name="lori kulju" userId="fc6b85760a3cc041" providerId="LiveId" clId="{771F846F-08CF-4AA4-A032-F3479C03202E}" dt="2024-01-19T17:03:49.211" v="5203" actId="1076"/>
          <ac:picMkLst>
            <pc:docMk/>
            <pc:sldMk cId="3011239080" sldId="266"/>
            <ac:picMk id="9" creationId="{A30979DE-2688-B19F-EEB6-C6640E5D951D}"/>
          </ac:picMkLst>
        </pc:picChg>
        <pc:picChg chg="add mod">
          <ac:chgData name="lori kulju" userId="fc6b85760a3cc041" providerId="LiveId" clId="{771F846F-08CF-4AA4-A032-F3479C03202E}" dt="2024-01-19T15:54:48.565" v="876" actId="1076"/>
          <ac:picMkLst>
            <pc:docMk/>
            <pc:sldMk cId="3011239080" sldId="266"/>
            <ac:picMk id="11" creationId="{F500150D-19E6-34C1-918F-D716E6CDA31A}"/>
          </ac:picMkLst>
        </pc:picChg>
      </pc:sldChg>
      <pc:sldChg chg="add del">
        <pc:chgData name="lori kulju" userId="fc6b85760a3cc041" providerId="LiveId" clId="{771F846F-08CF-4AA4-A032-F3479C03202E}" dt="2024-01-22T13:21:22.160" v="6324" actId="47"/>
        <pc:sldMkLst>
          <pc:docMk/>
          <pc:sldMk cId="936659602" sldId="267"/>
        </pc:sldMkLst>
      </pc:sldChg>
      <pc:sldChg chg="addSp delSp modSp mod">
        <pc:chgData name="lori kulju" userId="fc6b85760a3cc041" providerId="LiveId" clId="{771F846F-08CF-4AA4-A032-F3479C03202E}" dt="2024-01-20T15:27:18.990" v="6132" actId="1076"/>
        <pc:sldMkLst>
          <pc:docMk/>
          <pc:sldMk cId="3591340911" sldId="269"/>
        </pc:sldMkLst>
        <pc:spChg chg="del mod">
          <ac:chgData name="lori kulju" userId="fc6b85760a3cc041" providerId="LiveId" clId="{771F846F-08CF-4AA4-A032-F3479C03202E}" dt="2024-01-20T15:14:22.478" v="6117" actId="478"/>
          <ac:spMkLst>
            <pc:docMk/>
            <pc:sldMk cId="3591340911" sldId="269"/>
            <ac:spMk id="3" creationId="{ED5349A6-78E1-E856-5A8D-A4A4927BB111}"/>
          </ac:spMkLst>
        </pc:spChg>
        <pc:spChg chg="mod">
          <ac:chgData name="lori kulju" userId="fc6b85760a3cc041" providerId="LiveId" clId="{771F846F-08CF-4AA4-A032-F3479C03202E}" dt="2024-01-20T15:27:09.053" v="6128" actId="14100"/>
          <ac:spMkLst>
            <pc:docMk/>
            <pc:sldMk cId="3591340911" sldId="269"/>
            <ac:spMk id="4" creationId="{9EA153D7-C92F-8B09-7F34-F1B91FBDD68B}"/>
          </ac:spMkLst>
        </pc:spChg>
        <pc:picChg chg="add del mod">
          <ac:chgData name="lori kulju" userId="fc6b85760a3cc041" providerId="LiveId" clId="{771F846F-08CF-4AA4-A032-F3479C03202E}" dt="2024-01-20T15:15:10.284" v="6119" actId="478"/>
          <ac:picMkLst>
            <pc:docMk/>
            <pc:sldMk cId="3591340911" sldId="269"/>
            <ac:picMk id="6" creationId="{0CD3DBDD-C794-9830-1D10-E7C96369F9BC}"/>
          </ac:picMkLst>
        </pc:picChg>
        <pc:picChg chg="add del mod">
          <ac:chgData name="lori kulju" userId="fc6b85760a3cc041" providerId="LiveId" clId="{771F846F-08CF-4AA4-A032-F3479C03202E}" dt="2024-01-20T15:16:34.621" v="6125" actId="478"/>
          <ac:picMkLst>
            <pc:docMk/>
            <pc:sldMk cId="3591340911" sldId="269"/>
            <ac:picMk id="10" creationId="{F1C21BC1-0ECA-7156-7E8D-7E2C06098A96}"/>
          </ac:picMkLst>
        </pc:picChg>
        <pc:picChg chg="add mod">
          <ac:chgData name="lori kulju" userId="fc6b85760a3cc041" providerId="LiveId" clId="{771F846F-08CF-4AA4-A032-F3479C03202E}" dt="2024-01-20T15:27:18.990" v="6132" actId="1076"/>
          <ac:picMkLst>
            <pc:docMk/>
            <pc:sldMk cId="3591340911" sldId="269"/>
            <ac:picMk id="13" creationId="{8147810E-7730-F918-F110-0BAA6EF4A641}"/>
          </ac:picMkLst>
        </pc:picChg>
        <pc:cxnChg chg="mod">
          <ac:chgData name="lori kulju" userId="fc6b85760a3cc041" providerId="LiveId" clId="{771F846F-08CF-4AA4-A032-F3479C03202E}" dt="2024-01-20T15:27:11.821" v="6129" actId="1076"/>
          <ac:cxnSpMkLst>
            <pc:docMk/>
            <pc:sldMk cId="3591340911" sldId="269"/>
            <ac:cxnSpMk id="12" creationId="{6C9B6CCF-E152-6C69-A17D-6E2AB4DFFFD1}"/>
          </ac:cxnSpMkLst>
        </pc:cxnChg>
      </pc:sldChg>
      <pc:sldChg chg="addSp delSp modSp add mod">
        <pc:chgData name="lori kulju" userId="fc6b85760a3cc041" providerId="LiveId" clId="{771F846F-08CF-4AA4-A032-F3479C03202E}" dt="2024-01-19T16:54:18.106" v="3980" actId="1076"/>
        <pc:sldMkLst>
          <pc:docMk/>
          <pc:sldMk cId="1565418962" sldId="270"/>
        </pc:sldMkLst>
        <pc:spChg chg="mod">
          <ac:chgData name="lori kulju" userId="fc6b85760a3cc041" providerId="LiveId" clId="{771F846F-08CF-4AA4-A032-F3479C03202E}" dt="2024-01-19T16:54:14.557" v="3979" actId="1076"/>
          <ac:spMkLst>
            <pc:docMk/>
            <pc:sldMk cId="1565418962" sldId="270"/>
            <ac:spMk id="2" creationId="{DC5AA4A9-EDF1-8FE0-BCAB-D2786498E923}"/>
          </ac:spMkLst>
        </pc:spChg>
        <pc:spChg chg="mod">
          <ac:chgData name="lori kulju" userId="fc6b85760a3cc041" providerId="LiveId" clId="{771F846F-08CF-4AA4-A032-F3479C03202E}" dt="2024-01-19T16:54:14.557" v="3979" actId="1076"/>
          <ac:spMkLst>
            <pc:docMk/>
            <pc:sldMk cId="1565418962" sldId="270"/>
            <ac:spMk id="4" creationId="{9EA153D7-C92F-8B09-7F34-F1B91FBDD68B}"/>
          </ac:spMkLst>
        </pc:spChg>
        <pc:spChg chg="del">
          <ac:chgData name="lori kulju" userId="fc6b85760a3cc041" providerId="LiveId" clId="{771F846F-08CF-4AA4-A032-F3479C03202E}" dt="2024-01-19T16:42:12.195" v="2848" actId="478"/>
          <ac:spMkLst>
            <pc:docMk/>
            <pc:sldMk cId="1565418962" sldId="270"/>
            <ac:spMk id="6" creationId="{90D4E72C-C9C3-6ED4-0C67-641FBEE39C77}"/>
          </ac:spMkLst>
        </pc:spChg>
        <pc:spChg chg="del">
          <ac:chgData name="lori kulju" userId="fc6b85760a3cc041" providerId="LiveId" clId="{771F846F-08CF-4AA4-A032-F3479C03202E}" dt="2024-01-19T16:47:36.421" v="2852" actId="478"/>
          <ac:spMkLst>
            <pc:docMk/>
            <pc:sldMk cId="1565418962" sldId="270"/>
            <ac:spMk id="21" creationId="{477E9792-4255-8230-3A90-77EA1359558C}"/>
          </ac:spMkLst>
        </pc:spChg>
        <pc:grpChg chg="del">
          <ac:chgData name="lori kulju" userId="fc6b85760a3cc041" providerId="LiveId" clId="{771F846F-08CF-4AA4-A032-F3479C03202E}" dt="2024-01-19T16:47:37.124" v="2853" actId="478"/>
          <ac:grpSpMkLst>
            <pc:docMk/>
            <pc:sldMk cId="1565418962" sldId="270"/>
            <ac:grpSpMk id="11" creationId="{60864828-D6B2-D030-8FED-781A2DC9B2D6}"/>
          </ac:grpSpMkLst>
        </pc:grpChg>
        <pc:grpChg chg="del">
          <ac:chgData name="lori kulju" userId="fc6b85760a3cc041" providerId="LiveId" clId="{771F846F-08CF-4AA4-A032-F3479C03202E}" dt="2024-01-19T16:47:37.765" v="2854" actId="478"/>
          <ac:grpSpMkLst>
            <pc:docMk/>
            <pc:sldMk cId="1565418962" sldId="270"/>
            <ac:grpSpMk id="13" creationId="{43C3AEFC-1D49-F590-AC88-B27A094F8D6F}"/>
          </ac:grpSpMkLst>
        </pc:grpChg>
        <pc:grpChg chg="del">
          <ac:chgData name="lori kulju" userId="fc6b85760a3cc041" providerId="LiveId" clId="{771F846F-08CF-4AA4-A032-F3479C03202E}" dt="2024-01-19T16:47:38.625" v="2855" actId="478"/>
          <ac:grpSpMkLst>
            <pc:docMk/>
            <pc:sldMk cId="1565418962" sldId="270"/>
            <ac:grpSpMk id="14" creationId="{2E58C3B7-7B61-21F4-04B7-A7D424DFFE7A}"/>
          </ac:grpSpMkLst>
        </pc:grpChg>
        <pc:picChg chg="add mod">
          <ac:chgData name="lori kulju" userId="fc6b85760a3cc041" providerId="LiveId" clId="{771F846F-08CF-4AA4-A032-F3479C03202E}" dt="2024-01-19T16:54:18.106" v="3980" actId="1076"/>
          <ac:picMkLst>
            <pc:docMk/>
            <pc:sldMk cId="1565418962" sldId="270"/>
            <ac:picMk id="3" creationId="{D975ECD8-1603-C37D-84ED-C818C6340F0A}"/>
          </ac:picMkLst>
        </pc:picChg>
        <pc:picChg chg="del">
          <ac:chgData name="lori kulju" userId="fc6b85760a3cc041" providerId="LiveId" clId="{771F846F-08CF-4AA4-A032-F3479C03202E}" dt="2024-01-19T16:42:08.861" v="2847" actId="478"/>
          <ac:picMkLst>
            <pc:docMk/>
            <pc:sldMk cId="1565418962" sldId="270"/>
            <ac:picMk id="5" creationId="{C16F85E0-7E0E-D628-909D-A5BF57763252}"/>
          </ac:picMkLst>
        </pc:picChg>
        <pc:picChg chg="mod">
          <ac:chgData name="lori kulju" userId="fc6b85760a3cc041" providerId="LiveId" clId="{771F846F-08CF-4AA4-A032-F3479C03202E}" dt="2024-01-19T16:54:14.557" v="3979" actId="1076"/>
          <ac:picMkLst>
            <pc:docMk/>
            <pc:sldMk cId="1565418962" sldId="270"/>
            <ac:picMk id="7" creationId="{7EA40534-08D7-2C4F-37E6-6157BA6CAC02}"/>
          </ac:picMkLst>
        </pc:picChg>
      </pc:sldChg>
      <pc:sldChg chg="addSp modSp add mod">
        <pc:chgData name="lori kulju" userId="fc6b85760a3cc041" providerId="LiveId" clId="{771F846F-08CF-4AA4-A032-F3479C03202E}" dt="2024-01-20T15:31:00.918" v="6298" actId="20577"/>
        <pc:sldMkLst>
          <pc:docMk/>
          <pc:sldMk cId="1216212069" sldId="271"/>
        </pc:sldMkLst>
        <pc:spChg chg="mod">
          <ac:chgData name="lori kulju" userId="fc6b85760a3cc041" providerId="LiveId" clId="{771F846F-08CF-4AA4-A032-F3479C03202E}" dt="2024-01-20T15:30:16.806" v="6221" actId="20577"/>
          <ac:spMkLst>
            <pc:docMk/>
            <pc:sldMk cId="1216212069" sldId="271"/>
            <ac:spMk id="2" creationId="{DC5AA4A9-EDF1-8FE0-BCAB-D2786498E923}"/>
          </ac:spMkLst>
        </pc:spChg>
        <pc:spChg chg="mod">
          <ac:chgData name="lori kulju" userId="fc6b85760a3cc041" providerId="LiveId" clId="{771F846F-08CF-4AA4-A032-F3479C03202E}" dt="2024-01-19T17:03:26.225" v="5196" actId="1076"/>
          <ac:spMkLst>
            <pc:docMk/>
            <pc:sldMk cId="1216212069" sldId="271"/>
            <ac:spMk id="3" creationId="{ED5349A6-78E1-E856-5A8D-A4A4927BB111}"/>
          </ac:spMkLst>
        </pc:spChg>
        <pc:spChg chg="mod">
          <ac:chgData name="lori kulju" userId="fc6b85760a3cc041" providerId="LiveId" clId="{771F846F-08CF-4AA4-A032-F3479C03202E}" dt="2024-01-20T15:31:00.918" v="6298" actId="20577"/>
          <ac:spMkLst>
            <pc:docMk/>
            <pc:sldMk cId="1216212069" sldId="271"/>
            <ac:spMk id="4" creationId="{9EA153D7-C92F-8B09-7F34-F1B91FBDD68B}"/>
          </ac:spMkLst>
        </pc:spChg>
        <pc:picChg chg="add mod">
          <ac:chgData name="lori kulju" userId="fc6b85760a3cc041" providerId="LiveId" clId="{771F846F-08CF-4AA4-A032-F3479C03202E}" dt="2024-01-20T15:28:50.477" v="6134" actId="1076"/>
          <ac:picMkLst>
            <pc:docMk/>
            <pc:sldMk cId="1216212069" sldId="271"/>
            <ac:picMk id="5" creationId="{27E50A93-5FCF-3CF7-8EF1-74E552730BB5}"/>
          </ac:picMkLst>
        </pc:picChg>
        <pc:cxnChg chg="mod">
          <ac:chgData name="lori kulju" userId="fc6b85760a3cc041" providerId="LiveId" clId="{771F846F-08CF-4AA4-A032-F3479C03202E}" dt="2024-01-19T17:01:27.522" v="5030" actId="1076"/>
          <ac:cxnSpMkLst>
            <pc:docMk/>
            <pc:sldMk cId="1216212069" sldId="271"/>
            <ac:cxnSpMk id="12" creationId="{6C9B6CCF-E152-6C69-A17D-6E2AB4DFFFD1}"/>
          </ac:cxnSpMkLst>
        </pc:cxnChg>
      </pc:sldChg>
      <pc:sldChg chg="addSp delSp modSp add mod ord">
        <pc:chgData name="lori kulju" userId="fc6b85760a3cc041" providerId="LiveId" clId="{771F846F-08CF-4AA4-A032-F3479C03202E}" dt="2024-01-19T17:06:20.477" v="5296" actId="1076"/>
        <pc:sldMkLst>
          <pc:docMk/>
          <pc:sldMk cId="2156477266" sldId="272"/>
        </pc:sldMkLst>
        <pc:spChg chg="del mod">
          <ac:chgData name="lori kulju" userId="fc6b85760a3cc041" providerId="LiveId" clId="{771F846F-08CF-4AA4-A032-F3479C03202E}" dt="2024-01-19T17:04:21.483" v="5208" actId="478"/>
          <ac:spMkLst>
            <pc:docMk/>
            <pc:sldMk cId="2156477266" sldId="272"/>
            <ac:spMk id="2" creationId="{CBF522FA-EB3F-B51E-42E6-DCB26C494763}"/>
          </ac:spMkLst>
        </pc:spChg>
        <pc:spChg chg="add mod">
          <ac:chgData name="lori kulju" userId="fc6b85760a3cc041" providerId="LiveId" clId="{771F846F-08CF-4AA4-A032-F3479C03202E}" dt="2024-01-19T17:06:20.477" v="5296" actId="1076"/>
          <ac:spMkLst>
            <pc:docMk/>
            <pc:sldMk cId="2156477266" sldId="272"/>
            <ac:spMk id="3" creationId="{A338CEB5-6F01-5CB2-E070-4CC2A9A30420}"/>
          </ac:spMkLst>
        </pc:spChg>
        <pc:picChg chg="mod">
          <ac:chgData name="lori kulju" userId="fc6b85760a3cc041" providerId="LiveId" clId="{771F846F-08CF-4AA4-A032-F3479C03202E}" dt="2024-01-19T17:04:23.609" v="5209" actId="1076"/>
          <ac:picMkLst>
            <pc:docMk/>
            <pc:sldMk cId="2156477266" sldId="272"/>
            <ac:picMk id="5" creationId="{CE0E179A-0BD7-EF66-7CBE-72697B99C23B}"/>
          </ac:picMkLst>
        </pc:picChg>
      </pc:sldChg>
      <pc:sldChg chg="modSp add mod setBg">
        <pc:chgData name="lori kulju" userId="fc6b85760a3cc041" providerId="LiveId" clId="{771F846F-08CF-4AA4-A032-F3479C03202E}" dt="2024-01-20T14:50:50.968" v="5409" actId="20577"/>
        <pc:sldMkLst>
          <pc:docMk/>
          <pc:sldMk cId="1971243444" sldId="273"/>
        </pc:sldMkLst>
        <pc:spChg chg="mod">
          <ac:chgData name="lori kulju" userId="fc6b85760a3cc041" providerId="LiveId" clId="{771F846F-08CF-4AA4-A032-F3479C03202E}" dt="2024-01-20T14:50:50.968" v="5409" actId="20577"/>
          <ac:spMkLst>
            <pc:docMk/>
            <pc:sldMk cId="1971243444" sldId="273"/>
            <ac:spMk id="4" creationId="{BD420FD4-DB6C-5C58-0B70-AC32C07A26C3}"/>
          </ac:spMkLst>
        </pc:spChg>
      </pc:sldChg>
      <pc:sldChg chg="modSp add mod setBg">
        <pc:chgData name="lori kulju" userId="fc6b85760a3cc041" providerId="LiveId" clId="{771F846F-08CF-4AA4-A032-F3479C03202E}" dt="2024-01-20T14:52:55.917" v="5619" actId="20577"/>
        <pc:sldMkLst>
          <pc:docMk/>
          <pc:sldMk cId="3979408774" sldId="274"/>
        </pc:sldMkLst>
        <pc:spChg chg="mod">
          <ac:chgData name="lori kulju" userId="fc6b85760a3cc041" providerId="LiveId" clId="{771F846F-08CF-4AA4-A032-F3479C03202E}" dt="2024-01-20T14:52:55.917" v="5619" actId="20577"/>
          <ac:spMkLst>
            <pc:docMk/>
            <pc:sldMk cId="3979408774" sldId="274"/>
            <ac:spMk id="4" creationId="{9EA153D7-C92F-8B09-7F34-F1B91FBDD68B}"/>
          </ac:spMkLst>
        </pc:spChg>
      </pc:sldChg>
      <pc:sldChg chg="add del setBg">
        <pc:chgData name="lori kulju" userId="fc6b85760a3cc041" providerId="LiveId" clId="{771F846F-08CF-4AA4-A032-F3479C03202E}" dt="2024-01-26T12:54:03.234" v="6327" actId="47"/>
        <pc:sldMkLst>
          <pc:docMk/>
          <pc:sldMk cId="2918419793" sldId="275"/>
        </pc:sldMkLst>
      </pc:sldChg>
      <pc:sldChg chg="modSp add mod setBg">
        <pc:chgData name="lori kulju" userId="fc6b85760a3cc041" providerId="LiveId" clId="{771F846F-08CF-4AA4-A032-F3479C03202E}" dt="2024-01-26T12:54:12.923" v="6328" actId="20577"/>
        <pc:sldMkLst>
          <pc:docMk/>
          <pc:sldMk cId="2720751015" sldId="276"/>
        </pc:sldMkLst>
        <pc:spChg chg="mod">
          <ac:chgData name="lori kulju" userId="fc6b85760a3cc041" providerId="LiveId" clId="{771F846F-08CF-4AA4-A032-F3479C03202E}" dt="2024-01-26T12:54:12.923" v="6328" actId="20577"/>
          <ac:spMkLst>
            <pc:docMk/>
            <pc:sldMk cId="2720751015" sldId="276"/>
            <ac:spMk id="4" creationId="{9EA153D7-C92F-8B09-7F34-F1B91FBDD68B}"/>
          </ac:spMkLst>
        </pc:spChg>
      </pc:sldChg>
      <pc:sldChg chg="add setBg">
        <pc:chgData name="lori kulju" userId="fc6b85760a3cc041" providerId="LiveId" clId="{771F846F-08CF-4AA4-A032-F3479C03202E}" dt="2024-01-20T14:56:03.521" v="5679"/>
        <pc:sldMkLst>
          <pc:docMk/>
          <pc:sldMk cId="4109491481" sldId="277"/>
        </pc:sldMkLst>
      </pc:sldChg>
      <pc:sldChg chg="addSp delSp modSp add mod">
        <pc:chgData name="lori kulju" userId="fc6b85760a3cc041" providerId="LiveId" clId="{771F846F-08CF-4AA4-A032-F3479C03202E}" dt="2024-01-20T15:09:26.275" v="5860" actId="20577"/>
        <pc:sldMkLst>
          <pc:docMk/>
          <pc:sldMk cId="3142819307" sldId="278"/>
        </pc:sldMkLst>
        <pc:spChg chg="mod">
          <ac:chgData name="lori kulju" userId="fc6b85760a3cc041" providerId="LiveId" clId="{771F846F-08CF-4AA4-A032-F3479C03202E}" dt="2024-01-20T15:09:26.275" v="5860" actId="20577"/>
          <ac:spMkLst>
            <pc:docMk/>
            <pc:sldMk cId="3142819307" sldId="278"/>
            <ac:spMk id="2" creationId="{DC5AA4A9-EDF1-8FE0-BCAB-D2786498E923}"/>
          </ac:spMkLst>
        </pc:spChg>
        <pc:spChg chg="del">
          <ac:chgData name="lori kulju" userId="fc6b85760a3cc041" providerId="LiveId" clId="{771F846F-08CF-4AA4-A032-F3479C03202E}" dt="2024-01-20T15:04:06.633" v="5821" actId="478"/>
          <ac:spMkLst>
            <pc:docMk/>
            <pc:sldMk cId="3142819307" sldId="278"/>
            <ac:spMk id="3" creationId="{20B741DE-32DE-1C74-7424-0C6A0C554699}"/>
          </ac:spMkLst>
        </pc:spChg>
        <pc:spChg chg="mod">
          <ac:chgData name="lori kulju" userId="fc6b85760a3cc041" providerId="LiveId" clId="{771F846F-08CF-4AA4-A032-F3479C03202E}" dt="2024-01-20T15:04:02.736" v="5820" actId="6549"/>
          <ac:spMkLst>
            <pc:docMk/>
            <pc:sldMk cId="3142819307" sldId="278"/>
            <ac:spMk id="4" creationId="{9EA153D7-C92F-8B09-7F34-F1B91FBDD68B}"/>
          </ac:spMkLst>
        </pc:spChg>
        <pc:picChg chg="add mod">
          <ac:chgData name="lori kulju" userId="fc6b85760a3cc041" providerId="LiveId" clId="{771F846F-08CF-4AA4-A032-F3479C03202E}" dt="2024-01-20T15:05:46.478" v="5824" actId="1076"/>
          <ac:picMkLst>
            <pc:docMk/>
            <pc:sldMk cId="3142819307" sldId="278"/>
            <ac:picMk id="6" creationId="{D725EB9A-65F6-8E18-61FC-F9707180420D}"/>
          </ac:picMkLst>
        </pc:picChg>
        <pc:picChg chg="add mod">
          <ac:chgData name="lori kulju" userId="fc6b85760a3cc041" providerId="LiveId" clId="{771F846F-08CF-4AA4-A032-F3479C03202E}" dt="2024-01-20T15:06:23.277" v="5828" actId="14100"/>
          <ac:picMkLst>
            <pc:docMk/>
            <pc:sldMk cId="3142819307" sldId="278"/>
            <ac:picMk id="10" creationId="{3154D038-A485-6455-6B79-7316F39F436A}"/>
          </ac:picMkLst>
        </pc:picChg>
        <pc:picChg chg="add mod">
          <ac:chgData name="lori kulju" userId="fc6b85760a3cc041" providerId="LiveId" clId="{771F846F-08CF-4AA4-A032-F3479C03202E}" dt="2024-01-20T15:09:06.901" v="5839" actId="14100"/>
          <ac:picMkLst>
            <pc:docMk/>
            <pc:sldMk cId="3142819307" sldId="278"/>
            <ac:picMk id="13" creationId="{C7B5F682-14F2-45BA-B146-3D9B48171D94}"/>
          </ac:picMkLst>
        </pc:picChg>
        <pc:picChg chg="add mod">
          <ac:chgData name="lori kulju" userId="fc6b85760a3cc041" providerId="LiveId" clId="{771F846F-08CF-4AA4-A032-F3479C03202E}" dt="2024-01-20T15:09:06.901" v="5839" actId="14100"/>
          <ac:picMkLst>
            <pc:docMk/>
            <pc:sldMk cId="3142819307" sldId="278"/>
            <ac:picMk id="15" creationId="{1EF1DC96-85AD-E78C-7E66-3C371595B1AA}"/>
          </ac:picMkLst>
        </pc:picChg>
      </pc:sldChg>
      <pc:sldChg chg="modSp mod">
        <pc:chgData name="lori kulju" userId="fc6b85760a3cc041" providerId="LiveId" clId="{771F846F-08CF-4AA4-A032-F3479C03202E}" dt="2024-01-22T13:20:57.449" v="6323" actId="20577"/>
        <pc:sldMkLst>
          <pc:docMk/>
          <pc:sldMk cId="373209874" sldId="279"/>
        </pc:sldMkLst>
        <pc:spChg chg="mod">
          <ac:chgData name="lori kulju" userId="fc6b85760a3cc041" providerId="LiveId" clId="{771F846F-08CF-4AA4-A032-F3479C03202E}" dt="2024-01-22T13:20:57.449" v="6323" actId="20577"/>
          <ac:spMkLst>
            <pc:docMk/>
            <pc:sldMk cId="373209874" sldId="279"/>
            <ac:spMk id="87" creationId="{C1A3F63F-F4A7-DFB3-A596-12AB62166294}"/>
          </ac:spMkLst>
        </pc:spChg>
      </pc:sldChg>
      <pc:sldChg chg="addSp delSp modSp add mod">
        <pc:chgData name="lori kulju" userId="fc6b85760a3cc041" providerId="LiveId" clId="{771F846F-08CF-4AA4-A032-F3479C03202E}" dt="2024-05-20T18:06:13.534" v="7036" actId="1076"/>
        <pc:sldMkLst>
          <pc:docMk/>
          <pc:sldMk cId="567710018" sldId="280"/>
        </pc:sldMkLst>
        <pc:spChg chg="mod">
          <ac:chgData name="lori kulju" userId="fc6b85760a3cc041" providerId="LiveId" clId="{771F846F-08CF-4AA4-A032-F3479C03202E}" dt="2024-05-20T18:01:54.634" v="6650" actId="1076"/>
          <ac:spMkLst>
            <pc:docMk/>
            <pc:sldMk cId="567710018" sldId="280"/>
            <ac:spMk id="2" creationId="{DC5AA4A9-EDF1-8FE0-BCAB-D2786498E923}"/>
          </ac:spMkLst>
        </pc:spChg>
        <pc:spChg chg="mod">
          <ac:chgData name="lori kulju" userId="fc6b85760a3cc041" providerId="LiveId" clId="{771F846F-08CF-4AA4-A032-F3479C03202E}" dt="2024-05-20T18:04:49.942" v="7018" actId="20577"/>
          <ac:spMkLst>
            <pc:docMk/>
            <pc:sldMk cId="567710018" sldId="280"/>
            <ac:spMk id="4" creationId="{9EA153D7-C92F-8B09-7F34-F1B91FBDD68B}"/>
          </ac:spMkLst>
        </pc:spChg>
        <pc:picChg chg="add mod">
          <ac:chgData name="lori kulju" userId="fc6b85760a3cc041" providerId="LiveId" clId="{771F846F-08CF-4AA4-A032-F3479C03202E}" dt="2024-05-20T18:06:13.534" v="7036" actId="1076"/>
          <ac:picMkLst>
            <pc:docMk/>
            <pc:sldMk cId="567710018" sldId="280"/>
            <ac:picMk id="5" creationId="{DFA00C55-5C25-C03D-5146-7C6798871BF5}"/>
          </ac:picMkLst>
        </pc:picChg>
        <pc:picChg chg="add mod">
          <ac:chgData name="lori kulju" userId="fc6b85760a3cc041" providerId="LiveId" clId="{771F846F-08CF-4AA4-A032-F3479C03202E}" dt="2024-05-20T18:06:08.424" v="7035" actId="1076"/>
          <ac:picMkLst>
            <pc:docMk/>
            <pc:sldMk cId="567710018" sldId="280"/>
            <ac:picMk id="9" creationId="{89A9E0AC-E9A1-901C-B4A0-F54276F77B9A}"/>
          </ac:picMkLst>
        </pc:picChg>
        <pc:picChg chg="add mod">
          <ac:chgData name="lori kulju" userId="fc6b85760a3cc041" providerId="LiveId" clId="{771F846F-08CF-4AA4-A032-F3479C03202E}" dt="2024-05-20T18:06:08.424" v="7035" actId="1076"/>
          <ac:picMkLst>
            <pc:docMk/>
            <pc:sldMk cId="567710018" sldId="280"/>
            <ac:picMk id="11" creationId="{FED7974F-08C9-D094-9B47-B39273028A92}"/>
          </ac:picMkLst>
        </pc:picChg>
        <pc:picChg chg="del">
          <ac:chgData name="lori kulju" userId="fc6b85760a3cc041" providerId="LiveId" clId="{771F846F-08CF-4AA4-A032-F3479C03202E}" dt="2024-05-20T18:03:28.374" v="6911" actId="478"/>
          <ac:picMkLst>
            <pc:docMk/>
            <pc:sldMk cId="567710018" sldId="280"/>
            <ac:picMk id="13" creationId="{8147810E-7730-F918-F110-0BAA6EF4A641}"/>
          </ac:picMkLst>
        </pc:picChg>
        <pc:picChg chg="add mod">
          <ac:chgData name="lori kulju" userId="fc6b85760a3cc041" providerId="LiveId" clId="{771F846F-08CF-4AA4-A032-F3479C03202E}" dt="2024-05-20T18:06:08.424" v="7035" actId="1076"/>
          <ac:picMkLst>
            <pc:docMk/>
            <pc:sldMk cId="567710018" sldId="280"/>
            <ac:picMk id="15" creationId="{C3711728-9F25-21D0-EE52-58967A8EFE4B}"/>
          </ac:picMkLst>
        </pc:picChg>
        <pc:picChg chg="add mod">
          <ac:chgData name="lori kulju" userId="fc6b85760a3cc041" providerId="LiveId" clId="{771F846F-08CF-4AA4-A032-F3479C03202E}" dt="2024-05-20T18:06:08.424" v="7035" actId="1076"/>
          <ac:picMkLst>
            <pc:docMk/>
            <pc:sldMk cId="567710018" sldId="280"/>
            <ac:picMk id="17" creationId="{CE2EADB3-5C9F-EC2C-E898-7E1767BFE19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72BDE-F739-4ED9-B773-2DC956DFF2EA}" type="doc">
      <dgm:prSet loTypeId="urn:microsoft.com/office/officeart/2005/8/layout/chevron1" loCatId="process" qsTypeId="urn:microsoft.com/office/officeart/2005/8/quickstyle/3d1" qsCatId="3D" csTypeId="urn:microsoft.com/office/officeart/2005/8/colors/accent1_2" csCatId="accent1" phldr="1"/>
      <dgm:spPr/>
    </dgm:pt>
    <dgm:pt modelId="{5BCD6334-94AB-4E9A-B3FA-84E78CB96075}" type="pres">
      <dgm:prSet presAssocID="{52272BDE-F739-4ED9-B773-2DC956DFF2EA}" presName="Name0" presStyleCnt="0">
        <dgm:presLayoutVars>
          <dgm:dir/>
          <dgm:animLvl val="lvl"/>
          <dgm:resizeHandles val="exact"/>
        </dgm:presLayoutVars>
      </dgm:prSet>
      <dgm:spPr/>
    </dgm:pt>
  </dgm:ptLst>
  <dgm:cxnLst>
    <dgm:cxn modelId="{B0A364B9-7071-47B5-AC5E-2941400606BF}" type="presOf" srcId="{52272BDE-F739-4ED9-B773-2DC956DFF2EA}" destId="{5BCD6334-94AB-4E9A-B3FA-84E78CB96075}"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390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935CCA93-9FD6-4158-8178-6DE05164C639}"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246964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1704260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8223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763956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49886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258375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65084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25600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197695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CCA93-9FD6-4158-8178-6DE05164C63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4259683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5CCA93-9FD6-4158-8178-6DE05164C63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379809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5CCA93-9FD6-4158-8178-6DE05164C639}"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145866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5CCA93-9FD6-4158-8178-6DE05164C639}"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54290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CCA93-9FD6-4158-8178-6DE05164C639}"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98778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CCA93-9FD6-4158-8178-6DE05164C63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7879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CCA93-9FD6-4158-8178-6DE05164C63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8DC76-6D3E-4859-99AE-06032F256E44}" type="slidenum">
              <a:rPr lang="en-US" smtClean="0"/>
              <a:t>‹#›</a:t>
            </a:fld>
            <a:endParaRPr lang="en-US"/>
          </a:p>
        </p:txBody>
      </p:sp>
    </p:spTree>
    <p:extLst>
      <p:ext uri="{BB962C8B-B14F-4D97-AF65-F5344CB8AC3E}">
        <p14:creationId xmlns:p14="http://schemas.microsoft.com/office/powerpoint/2010/main" val="1668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35CCA93-9FD6-4158-8178-6DE05164C639}" type="datetimeFigureOut">
              <a:rPr lang="en-US" smtClean="0"/>
              <a:t>5/20/2024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B28DC76-6D3E-4859-99AE-06032F256E44}" type="slidenum">
              <a:rPr lang="en-US" smtClean="0"/>
              <a:t>‹#›</a:t>
            </a:fld>
            <a:endParaRPr lang="en-US"/>
          </a:p>
        </p:txBody>
      </p:sp>
    </p:spTree>
    <p:extLst>
      <p:ext uri="{BB962C8B-B14F-4D97-AF65-F5344CB8AC3E}">
        <p14:creationId xmlns:p14="http://schemas.microsoft.com/office/powerpoint/2010/main" val="131853445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22FA-EB3F-B51E-42E6-DCB26C494763}"/>
              </a:ext>
            </a:extLst>
          </p:cNvPr>
          <p:cNvSpPr>
            <a:spLocks noGrp="1"/>
          </p:cNvSpPr>
          <p:nvPr>
            <p:ph type="ctrTitle"/>
          </p:nvPr>
        </p:nvSpPr>
        <p:spPr/>
        <p:txBody>
          <a:bodyPr>
            <a:normAutofit/>
          </a:bodyPr>
          <a:lstStyle/>
          <a:p>
            <a:r>
              <a:rPr lang="en-US" sz="1800" dirty="0" err="1"/>
              <a:t>Aeris</a:t>
            </a:r>
            <a:r>
              <a:rPr lang="en-US" sz="1800" dirty="0"/>
              <a:t> Energy LLC</a:t>
            </a:r>
          </a:p>
        </p:txBody>
      </p:sp>
      <p:pic>
        <p:nvPicPr>
          <p:cNvPr id="5" name="Picture 4">
            <a:extLst>
              <a:ext uri="{FF2B5EF4-FFF2-40B4-BE49-F238E27FC236}">
                <a16:creationId xmlns:a16="http://schemas.microsoft.com/office/drawing/2014/main" id="{CE0E179A-0BD7-EF66-7CBE-72697B99C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10" y="1928534"/>
            <a:ext cx="2173356" cy="1384065"/>
          </a:xfrm>
          <a:prstGeom prst="rect">
            <a:avLst/>
          </a:prstGeom>
        </p:spPr>
      </p:pic>
      <p:pic>
        <p:nvPicPr>
          <p:cNvPr id="7" name="Picture 6">
            <a:extLst>
              <a:ext uri="{FF2B5EF4-FFF2-40B4-BE49-F238E27FC236}">
                <a16:creationId xmlns:a16="http://schemas.microsoft.com/office/drawing/2014/main" id="{AFD8A4B6-8709-89A6-CBF3-C7ABA035A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3657600"/>
            <a:ext cx="5697641" cy="1502229"/>
          </a:xfrm>
          <a:prstGeom prst="rect">
            <a:avLst/>
          </a:prstGeom>
        </p:spPr>
      </p:pic>
      <p:sp>
        <p:nvSpPr>
          <p:cNvPr id="10" name="TextBox 9">
            <a:extLst>
              <a:ext uri="{FF2B5EF4-FFF2-40B4-BE49-F238E27FC236}">
                <a16:creationId xmlns:a16="http://schemas.microsoft.com/office/drawing/2014/main" id="{D489E749-D979-FB21-74DF-744ED38685C7}"/>
              </a:ext>
            </a:extLst>
          </p:cNvPr>
          <p:cNvSpPr txBox="1"/>
          <p:nvPr/>
        </p:nvSpPr>
        <p:spPr>
          <a:xfrm>
            <a:off x="2649894" y="4994223"/>
            <a:ext cx="3587842" cy="307777"/>
          </a:xfrm>
          <a:prstGeom prst="rect">
            <a:avLst/>
          </a:prstGeom>
          <a:noFill/>
        </p:spPr>
        <p:txBody>
          <a:bodyPr wrap="none" rtlCol="0">
            <a:spAutoFit/>
          </a:bodyPr>
          <a:lstStyle/>
          <a:p>
            <a:r>
              <a:rPr lang="en-US" sz="1400" dirty="0">
                <a:latin typeface="Cambay" panose="00000500000000000000" pitchFamily="2" charset="0"/>
                <a:cs typeface="Cambay" panose="00000500000000000000" pitchFamily="2" charset="0"/>
              </a:rPr>
              <a:t>BUILDING TOMORROW’S POWER, TODAY</a:t>
            </a:r>
          </a:p>
        </p:txBody>
      </p:sp>
    </p:spTree>
    <p:extLst>
      <p:ext uri="{BB962C8B-B14F-4D97-AF65-F5344CB8AC3E}">
        <p14:creationId xmlns:p14="http://schemas.microsoft.com/office/powerpoint/2010/main" val="238028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494453"/>
            <a:ext cx="7124904"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MOVING TOWARDS 3000</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4" y="2176278"/>
            <a:ext cx="6021388" cy="2048933"/>
          </a:xfrm>
        </p:spPr>
        <p:txBody>
          <a:bodyPr>
            <a:noAutofit/>
          </a:bodyPr>
          <a:lstStyle/>
          <a:p>
            <a:r>
              <a:rPr lang="en-US" sz="1200" dirty="0"/>
              <a:t>Over the next 24 months, </a:t>
            </a:r>
            <a:r>
              <a:rPr lang="en-US" sz="1200" dirty="0" err="1"/>
              <a:t>Aeris</a:t>
            </a:r>
            <a:r>
              <a:rPr lang="en-US" sz="1200" dirty="0"/>
              <a:t> is embarking on an ambitious venture to spearhead the development of four specific projects poised for integration of Phoenix Energy. </a:t>
            </a:r>
          </a:p>
          <a:p>
            <a:r>
              <a:rPr lang="en-US" sz="1200" dirty="0"/>
              <a:t>These projects are located in: </a:t>
            </a:r>
          </a:p>
          <a:p>
            <a:pPr lvl="1"/>
            <a:r>
              <a:rPr lang="en-US" b="1" dirty="0"/>
              <a:t>Escanaba, Michigan (Redevelopment of a retired coal plant to provide for city-wide alternative energy mandate) </a:t>
            </a:r>
          </a:p>
          <a:p>
            <a:pPr lvl="1"/>
            <a:r>
              <a:rPr lang="en-US" b="1" dirty="0"/>
              <a:t>Gwinn, Michigan (Reuse of unique Air Force buildings into state-of-the-art data centers)</a:t>
            </a:r>
          </a:p>
          <a:p>
            <a:pPr lvl="1"/>
            <a:r>
              <a:rPr lang="en-US" b="1" dirty="0"/>
              <a:t>Gwinn, Michigan (Development of Technology Development Center)</a:t>
            </a:r>
          </a:p>
          <a:p>
            <a:pPr lvl="1"/>
            <a:r>
              <a:rPr lang="en-US" b="1" dirty="0"/>
              <a:t>Kingsford, Michigan (Rice Juice </a:t>
            </a:r>
            <a:r>
              <a:rPr lang="en-US" b="1"/>
              <a:t>Acquisition)</a:t>
            </a:r>
            <a:endParaRPr lang="en-US" b="1"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068355"/>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353600" y="559837"/>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54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596218" y="989018"/>
            <a:ext cx="7124904"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Escanaba Project</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26303" y="1598618"/>
            <a:ext cx="4220395" cy="2048933"/>
          </a:xfrm>
        </p:spPr>
        <p:txBody>
          <a:bodyPr>
            <a:noAutofit/>
          </a:bodyPr>
          <a:lstStyle/>
          <a:p>
            <a:r>
              <a:rPr lang="en-US" sz="1100" dirty="0"/>
              <a:t>The Escanaba Project and Gwinn Project are located within 90 minutes of each other which allows for easy management of both projects.</a:t>
            </a:r>
          </a:p>
          <a:p>
            <a:r>
              <a:rPr lang="en-US" sz="1100" dirty="0"/>
              <a:t>The Escanaba project is 25 MW former coal plant which was shuttered in 2013. The plant, which at one time, provided power to the city, is now abandoned and utilized as a scrap yard. Existing and turbines make this site desirable and affordable as either a</a:t>
            </a:r>
          </a:p>
          <a:p>
            <a:r>
              <a:rPr lang="en-US" sz="1100" b="1" u="sng" dirty="0">
                <a:solidFill>
                  <a:schemeClr val="tx1"/>
                </a:solidFill>
              </a:rPr>
              <a:t> Low Conversion Cost &amp; Benefits:</a:t>
            </a:r>
          </a:p>
          <a:p>
            <a:r>
              <a:rPr lang="en-US" sz="1100" dirty="0">
                <a:solidFill>
                  <a:schemeClr val="tx1"/>
                </a:solidFill>
              </a:rPr>
              <a:t>• Zero Warm water Discharge</a:t>
            </a:r>
            <a:br>
              <a:rPr lang="en-US" sz="1100" dirty="0">
                <a:solidFill>
                  <a:schemeClr val="tx1"/>
                </a:solidFill>
              </a:rPr>
            </a:br>
            <a:r>
              <a:rPr lang="en-US" sz="1100" dirty="0">
                <a:solidFill>
                  <a:schemeClr val="tx1"/>
                </a:solidFill>
              </a:rPr>
              <a:t>• Zero Brine Discharge</a:t>
            </a:r>
            <a:br>
              <a:rPr lang="en-US" sz="1100" dirty="0">
                <a:solidFill>
                  <a:schemeClr val="tx1"/>
                </a:solidFill>
              </a:rPr>
            </a:br>
            <a:r>
              <a:rPr lang="en-US" sz="1100" dirty="0">
                <a:solidFill>
                  <a:schemeClr val="tx1"/>
                </a:solidFill>
              </a:rPr>
              <a:t>• Zero Emissions</a:t>
            </a:r>
            <a:br>
              <a:rPr lang="en-US" sz="1100" dirty="0">
                <a:solidFill>
                  <a:schemeClr val="tx1"/>
                </a:solidFill>
              </a:rPr>
            </a:br>
            <a:r>
              <a:rPr lang="en-US" sz="1100" dirty="0">
                <a:solidFill>
                  <a:schemeClr val="tx1"/>
                </a:solidFill>
              </a:rPr>
              <a:t>• Extremely low Power Production Costs</a:t>
            </a:r>
            <a:br>
              <a:rPr lang="en-US" sz="1100" dirty="0">
                <a:solidFill>
                  <a:schemeClr val="tx1"/>
                </a:solidFill>
              </a:rPr>
            </a:br>
            <a:r>
              <a:rPr lang="en-US" sz="1100" dirty="0">
                <a:solidFill>
                  <a:schemeClr val="tx1"/>
                </a:solidFill>
              </a:rPr>
              <a:t>• Ability to operate as either a Base or Peak load Plant</a:t>
            </a:r>
            <a:br>
              <a:rPr lang="en-US" sz="1100" dirty="0">
                <a:solidFill>
                  <a:schemeClr val="tx1"/>
                </a:solidFill>
              </a:rPr>
            </a:br>
            <a:r>
              <a:rPr lang="en-US" sz="1100" dirty="0">
                <a:solidFill>
                  <a:schemeClr val="tx1"/>
                </a:solidFill>
              </a:rPr>
              <a:t>• Production of Power available 24 </a:t>
            </a:r>
            <a:r>
              <a:rPr lang="en-US" sz="1100" dirty="0" err="1">
                <a:solidFill>
                  <a:schemeClr val="tx1"/>
                </a:solidFill>
              </a:rPr>
              <a:t>hrs</a:t>
            </a:r>
            <a:r>
              <a:rPr lang="en-US" sz="1100" dirty="0">
                <a:solidFill>
                  <a:schemeClr val="tx1"/>
                </a:solidFill>
              </a:rPr>
              <a:t> a Day 7 Days a      	Week 345 Days a Year </a:t>
            </a:r>
            <a:br>
              <a:rPr lang="en-US" sz="1100" dirty="0">
                <a:solidFill>
                  <a:schemeClr val="tx1"/>
                </a:solidFill>
              </a:rPr>
            </a:br>
            <a:r>
              <a:rPr lang="en-US" sz="1100" dirty="0">
                <a:solidFill>
                  <a:schemeClr val="tx1"/>
                </a:solidFill>
              </a:rPr>
              <a:t>• Retention and future use of valuable Plant Equipment 	and Assets (Interconnection and Delivery 	Equipment, Turbine Generators, facility, Staff, </a:t>
            </a:r>
            <a:r>
              <a:rPr lang="en-US" sz="1100" dirty="0" err="1">
                <a:solidFill>
                  <a:schemeClr val="tx1"/>
                </a:solidFill>
              </a:rPr>
              <a:t>Etc</a:t>
            </a:r>
            <a:r>
              <a:rPr lang="en-US" sz="1100" dirty="0">
                <a:solidFill>
                  <a:schemeClr val="tx1"/>
                </a:solidFill>
              </a:rPr>
              <a:t> )</a:t>
            </a:r>
            <a:br>
              <a:rPr lang="en-US" sz="1100" dirty="0">
                <a:solidFill>
                  <a:schemeClr val="tx1"/>
                </a:solidFill>
              </a:rPr>
            </a:br>
            <a:r>
              <a:rPr lang="en-US" sz="1100" dirty="0">
                <a:solidFill>
                  <a:schemeClr val="tx1"/>
                </a:solidFill>
              </a:rPr>
              <a:t>• Massive Reduction in Compliance Issues</a:t>
            </a:r>
            <a:br>
              <a:rPr lang="en-US" sz="1100" dirty="0">
                <a:solidFill>
                  <a:schemeClr val="tx1"/>
                </a:solidFill>
              </a:rPr>
            </a:br>
            <a:r>
              <a:rPr lang="en-US" sz="1100" dirty="0">
                <a:solidFill>
                  <a:schemeClr val="tx1"/>
                </a:solidFill>
              </a:rPr>
              <a:t>• Elimination of Costly Remediation Issues potentially 	arising from Future Plant Closure</a:t>
            </a:r>
            <a:br>
              <a:rPr lang="en-US" sz="1100" dirty="0">
                <a:solidFill>
                  <a:schemeClr val="tx1"/>
                </a:solidFill>
              </a:rPr>
            </a:br>
            <a:r>
              <a:rPr lang="en-US" sz="1100" dirty="0">
                <a:solidFill>
                  <a:schemeClr val="tx1"/>
                </a:solidFill>
              </a:rPr>
              <a:t>• Compact Nature of PENV’s Plant Designs allow for 	substantial future growth at existing site</a:t>
            </a:r>
            <a:br>
              <a:rPr lang="en-US" sz="1100" dirty="0">
                <a:solidFill>
                  <a:schemeClr val="tx1"/>
                </a:solidFill>
              </a:rPr>
            </a:br>
            <a:r>
              <a:rPr lang="en-US" sz="1100" dirty="0">
                <a:solidFill>
                  <a:schemeClr val="tx1"/>
                </a:solidFill>
              </a:rPr>
              <a:t>• Short Conversion Time 7 to 12 Months</a:t>
            </a:r>
            <a:br>
              <a:rPr lang="en-US" sz="1100" dirty="0">
                <a:solidFill>
                  <a:schemeClr val="tx1"/>
                </a:solidFill>
              </a:rPr>
            </a:br>
            <a:r>
              <a:rPr lang="en-US" sz="1100" dirty="0">
                <a:solidFill>
                  <a:schemeClr val="tx1"/>
                </a:solidFill>
              </a:rPr>
              <a:t>• Unlimited Extension of Plants usable Lifespan</a:t>
            </a:r>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84" y="684218"/>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5100159" y="203104"/>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16F85E0-7E0E-D628-909D-A5BF57763252}"/>
              </a:ext>
            </a:extLst>
          </p:cNvPr>
          <p:cNvPicPr>
            <a:picLocks noChangeAspect="1"/>
          </p:cNvPicPr>
          <p:nvPr/>
        </p:nvPicPr>
        <p:blipFill>
          <a:blip r:embed="rId3"/>
          <a:stretch>
            <a:fillRect/>
          </a:stretch>
        </p:blipFill>
        <p:spPr>
          <a:xfrm>
            <a:off x="5715737" y="1513745"/>
            <a:ext cx="6095263" cy="3830509"/>
          </a:xfrm>
          <a:prstGeom prst="rect">
            <a:avLst/>
          </a:prstGeom>
        </p:spPr>
      </p:pic>
      <p:sp>
        <p:nvSpPr>
          <p:cNvPr id="6" name="TextBox 5">
            <a:extLst>
              <a:ext uri="{FF2B5EF4-FFF2-40B4-BE49-F238E27FC236}">
                <a16:creationId xmlns:a16="http://schemas.microsoft.com/office/drawing/2014/main" id="{90D4E72C-C9C3-6ED4-0C67-641FBEE39C77}"/>
              </a:ext>
            </a:extLst>
          </p:cNvPr>
          <p:cNvSpPr txBox="1"/>
          <p:nvPr/>
        </p:nvSpPr>
        <p:spPr>
          <a:xfrm>
            <a:off x="8899626" y="4856924"/>
            <a:ext cx="2911374" cy="369332"/>
          </a:xfrm>
          <a:prstGeom prst="rect">
            <a:avLst/>
          </a:prstGeom>
          <a:noFill/>
        </p:spPr>
        <p:txBody>
          <a:bodyPr wrap="none" rtlCol="0">
            <a:spAutoFit/>
          </a:bodyPr>
          <a:lstStyle/>
          <a:p>
            <a:r>
              <a:rPr lang="en-US" dirty="0"/>
              <a:t>Escanaba Power Station</a:t>
            </a:r>
          </a:p>
        </p:txBody>
      </p:sp>
    </p:spTree>
    <p:extLst>
      <p:ext uri="{BB962C8B-B14F-4D97-AF65-F5344CB8AC3E}">
        <p14:creationId xmlns:p14="http://schemas.microsoft.com/office/powerpoint/2010/main" val="138120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106455"/>
            <a:ext cx="7124904"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Gwinn Project</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4" y="1788280"/>
            <a:ext cx="3892747" cy="2048933"/>
          </a:xfrm>
        </p:spPr>
        <p:txBody>
          <a:bodyPr>
            <a:noAutofit/>
          </a:bodyPr>
          <a:lstStyle/>
          <a:p>
            <a:r>
              <a:rPr lang="en-US" sz="1200" dirty="0"/>
              <a:t>The former K.I. Sawyer Air Force Base, now known as Marquette Sawyer Regional Airport is primarily owned by Mango Investments. </a:t>
            </a:r>
          </a:p>
          <a:p>
            <a:r>
              <a:rPr lang="en-US" sz="1200" dirty="0"/>
              <a:t>Mango has entered into a joint venture agreement with </a:t>
            </a:r>
            <a:r>
              <a:rPr lang="en-US" sz="1200" dirty="0" err="1"/>
              <a:t>Aeris</a:t>
            </a:r>
            <a:r>
              <a:rPr lang="en-US" sz="1200" dirty="0"/>
              <a:t> to maximize the value of approximately 600,000 sf of existing commercial facilities and 1,000 acres of developable sites.</a:t>
            </a:r>
          </a:p>
          <a:p>
            <a:r>
              <a:rPr lang="en-US" sz="1200" dirty="0"/>
              <a:t>Due to inadequate transmission, power access is a challenge. The building however are uniquely positioned to be highly sought after, particularly in the data center and crypto fields.</a:t>
            </a:r>
          </a:p>
          <a:p>
            <a:r>
              <a:rPr lang="en-US" sz="1200" dirty="0"/>
              <a:t>A fortune 100 company is ready to occupy these properties as data centers serving military and government clients. The company has toured the property and met with all utility and local stakeholders. It is more than satisfied with natural gas, water/wastewater, telecommunications and internet, which have been pre-approved by the DOD. The electric is a challenge. The company has also indicated a need to work with </a:t>
            </a:r>
            <a:r>
              <a:rPr lang="en-US" sz="1200" dirty="0" err="1"/>
              <a:t>Aeris</a:t>
            </a:r>
            <a:r>
              <a:rPr lang="en-US" sz="1200" dirty="0"/>
              <a:t> providing similar electrical solutions in other parts of the world.</a:t>
            </a:r>
            <a:endParaRPr lang="en-US" b="1"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680357"/>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4815673" y="261601"/>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975ECD8-1603-C37D-84ED-C818C6340F0A}"/>
              </a:ext>
            </a:extLst>
          </p:cNvPr>
          <p:cNvPicPr>
            <a:picLocks noChangeAspect="1"/>
          </p:cNvPicPr>
          <p:nvPr/>
        </p:nvPicPr>
        <p:blipFill>
          <a:blip r:embed="rId3"/>
          <a:stretch>
            <a:fillRect/>
          </a:stretch>
        </p:blipFill>
        <p:spPr>
          <a:xfrm>
            <a:off x="5143321" y="1894057"/>
            <a:ext cx="6930383" cy="3069886"/>
          </a:xfrm>
          <a:prstGeom prst="rect">
            <a:avLst/>
          </a:prstGeom>
        </p:spPr>
      </p:pic>
    </p:spTree>
    <p:extLst>
      <p:ext uri="{BB962C8B-B14F-4D97-AF65-F5344CB8AC3E}">
        <p14:creationId xmlns:p14="http://schemas.microsoft.com/office/powerpoint/2010/main" val="156541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494453"/>
            <a:ext cx="7124904"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GWINN PROJECT – PHASE I</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755773" y="2315633"/>
            <a:ext cx="4450084" cy="2048933"/>
          </a:xfrm>
        </p:spPr>
        <p:txBody>
          <a:bodyPr>
            <a:noAutofit/>
          </a:bodyPr>
          <a:lstStyle/>
          <a:p>
            <a:r>
              <a:rPr lang="en-US" sz="1200" dirty="0"/>
              <a:t>Install Phoenix Units to produce 25 MW energy </a:t>
            </a:r>
          </a:p>
          <a:p>
            <a:r>
              <a:rPr lang="en-US" sz="1200" dirty="0"/>
              <a:t>The system is be built in an approximately 10,000 sf building and will provide energy to immediate users located in close proximity to the building via underground pipes</a:t>
            </a:r>
          </a:p>
          <a:p>
            <a:r>
              <a:rPr lang="en-US" sz="1200" dirty="0"/>
              <a:t>In addition to providing electricity at a consistent level well below the market rate, the system has the additional benefit of water purification. It can operate on any level of contaminated liquid and will produce a by product of medical grade water to be sold for $25 per 10 grams and to provide for a aquaponics environment that produces fish and vegetables.</a:t>
            </a:r>
          </a:p>
          <a:p>
            <a:r>
              <a:rPr lang="en-US" sz="1200" dirty="0"/>
              <a:t>Currently preliminary plans and cost estimates are being developed by CCC Group, Inc., contractors for the building renovation.</a:t>
            </a:r>
          </a:p>
          <a:p>
            <a:endParaRPr lang="en-US" sz="1200"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068355"/>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5748734" y="400956"/>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147810E-7730-F918-F110-0BAA6EF4A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453" y="1791716"/>
            <a:ext cx="6115582" cy="2428832"/>
          </a:xfrm>
          <a:prstGeom prst="rect">
            <a:avLst/>
          </a:prstGeom>
        </p:spPr>
      </p:pic>
    </p:spTree>
    <p:extLst>
      <p:ext uri="{BB962C8B-B14F-4D97-AF65-F5344CB8AC3E}">
        <p14:creationId xmlns:p14="http://schemas.microsoft.com/office/powerpoint/2010/main" val="359134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865950"/>
            <a:ext cx="7124904" cy="609600"/>
          </a:xfrm>
        </p:spPr>
        <p:txBody>
          <a:bodyPr>
            <a:normAutofit fontScale="90000"/>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Rice Juice Co. </a:t>
            </a:r>
            <a:r>
              <a:rPr lang="en-US" sz="2700" dirty="0" err="1">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Acquistion</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721632" y="2183365"/>
            <a:ext cx="4450084" cy="2048933"/>
          </a:xfrm>
        </p:spPr>
        <p:txBody>
          <a:bodyPr>
            <a:noAutofit/>
          </a:bodyPr>
          <a:lstStyle/>
          <a:p>
            <a:r>
              <a:rPr lang="en-US" sz="1200" dirty="0"/>
              <a:t>Rice Juice Company was founded in 1951 and has grown to be a leading bottling plant and distribution company for name brands like 7-UP, A&amp;W, BAI and more.</a:t>
            </a:r>
          </a:p>
          <a:p>
            <a:r>
              <a:rPr lang="en-US" sz="1200" dirty="0"/>
              <a:t>It is located in close proximity to the energy site in Kingsford, Michigan.</a:t>
            </a:r>
          </a:p>
          <a:p>
            <a:r>
              <a:rPr lang="en-US" sz="1200" dirty="0"/>
              <a:t>This strategic acquisition will provide for instant income generation. It will also serve to provide both a distribution system and bottling solution for our medical grade water.</a:t>
            </a:r>
          </a:p>
          <a:p>
            <a:endParaRPr lang="en-US" sz="1200"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068355"/>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5748734" y="400956"/>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FA00C55-5C25-C03D-5146-7C6798871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570" y="4232298"/>
            <a:ext cx="3314208" cy="2485656"/>
          </a:xfrm>
          <a:prstGeom prst="rect">
            <a:avLst/>
          </a:prstGeom>
        </p:spPr>
      </p:pic>
      <p:pic>
        <p:nvPicPr>
          <p:cNvPr id="9" name="Picture 8">
            <a:extLst>
              <a:ext uri="{FF2B5EF4-FFF2-40B4-BE49-F238E27FC236}">
                <a16:creationId xmlns:a16="http://schemas.microsoft.com/office/drawing/2014/main" id="{89A9E0AC-E9A1-901C-B4A0-F54276F77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671" y="126304"/>
            <a:ext cx="2432259" cy="3243012"/>
          </a:xfrm>
          <a:prstGeom prst="rect">
            <a:avLst/>
          </a:prstGeom>
        </p:spPr>
      </p:pic>
      <p:pic>
        <p:nvPicPr>
          <p:cNvPr id="11" name="Picture 10">
            <a:extLst>
              <a:ext uri="{FF2B5EF4-FFF2-40B4-BE49-F238E27FC236}">
                <a16:creationId xmlns:a16="http://schemas.microsoft.com/office/drawing/2014/main" id="{FED7974F-08C9-D094-9B47-B39273028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3348" y="126303"/>
            <a:ext cx="2458745" cy="3278327"/>
          </a:xfrm>
          <a:prstGeom prst="rect">
            <a:avLst/>
          </a:prstGeom>
        </p:spPr>
      </p:pic>
      <p:pic>
        <p:nvPicPr>
          <p:cNvPr id="15" name="Picture 14">
            <a:extLst>
              <a:ext uri="{FF2B5EF4-FFF2-40B4-BE49-F238E27FC236}">
                <a16:creationId xmlns:a16="http://schemas.microsoft.com/office/drawing/2014/main" id="{C3711728-9F25-21D0-EE52-58967A8EF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3348" y="3505113"/>
            <a:ext cx="2458745" cy="3278327"/>
          </a:xfrm>
          <a:prstGeom prst="rect">
            <a:avLst/>
          </a:prstGeom>
        </p:spPr>
      </p:pic>
      <p:pic>
        <p:nvPicPr>
          <p:cNvPr id="17" name="Picture 16">
            <a:extLst>
              <a:ext uri="{FF2B5EF4-FFF2-40B4-BE49-F238E27FC236}">
                <a16:creationId xmlns:a16="http://schemas.microsoft.com/office/drawing/2014/main" id="{CE2EADB3-5C9F-EC2C-E898-7E1767BFE1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4671" y="3479183"/>
            <a:ext cx="2458745" cy="3278327"/>
          </a:xfrm>
          <a:prstGeom prst="rect">
            <a:avLst/>
          </a:prstGeom>
        </p:spPr>
      </p:pic>
    </p:spTree>
    <p:extLst>
      <p:ext uri="{BB962C8B-B14F-4D97-AF65-F5344CB8AC3E}">
        <p14:creationId xmlns:p14="http://schemas.microsoft.com/office/powerpoint/2010/main" val="56771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806251"/>
            <a:ext cx="7124904" cy="1143000"/>
          </a:xfrm>
        </p:spPr>
        <p:txBody>
          <a:bodyPr>
            <a:normAutofit fontScale="90000"/>
          </a:bodyPr>
          <a:lstStyle/>
          <a:p>
            <a:r>
              <a:rPr lang="en-US" sz="2700" dirty="0">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t>REPOWER AMERICA 3000 </a:t>
            </a:r>
            <a:br>
              <a:rPr lang="en-US" sz="2700" dirty="0">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br>
            <a:r>
              <a:rPr lang="en-US" sz="2700" dirty="0">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t>Innovation Center &amp; </a:t>
            </a:r>
            <a:r>
              <a:rPr lang="en-US" sz="2700" dirty="0" err="1">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t>PartNers</a:t>
            </a:r>
            <a:br>
              <a:rPr lang="en-US" sz="2700" dirty="0">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755773" y="2675761"/>
            <a:ext cx="6021388" cy="2048933"/>
          </a:xfrm>
        </p:spPr>
        <p:txBody>
          <a:bodyPr>
            <a:noAutofit/>
          </a:bodyPr>
          <a:lstStyle/>
          <a:p>
            <a:r>
              <a:rPr lang="en-US" sz="1200" dirty="0"/>
              <a:t>Working with Mango Investments and Emerge Alliance, we would also like to create a dynamic and forward-thinking environment dedicated to revolutionizing the future of energy beyond Phoenix. </a:t>
            </a:r>
          </a:p>
          <a:p>
            <a:r>
              <a:rPr lang="en-US" sz="1200" dirty="0"/>
              <a:t>Emerge is an open industry association leading the rapid adoption of safe, resilient, economical and sustainable DC and hybrid AC/DC distributed energy microgrid power systems for buildings and communities. This is accomplished through EMerge Alliance vanguard standards and promoting market development.</a:t>
            </a:r>
          </a:p>
          <a:p>
            <a:r>
              <a:rPr lang="en-US" sz="1200" dirty="0"/>
              <a:t>As a company, our mission lies in the relentless commitment to accelerating the discovery and adoption of cutting-edge alternative energy solutions.</a:t>
            </a:r>
          </a:p>
          <a:p>
            <a:r>
              <a:rPr lang="en-US" sz="1200" dirty="0"/>
              <a:t>We specialize in identifying promising startups and innovators at the forefront of sustainable energy solutions. We then provide the crucial support they need to transform their concepts into market-ready realities by working with a network of industry leaders through Emerge.</a:t>
            </a:r>
          </a:p>
          <a:p>
            <a:r>
              <a:rPr lang="en-US" sz="1200" dirty="0"/>
              <a:t>With a focus on research, development and finance, we will lead the green energy revolution, ensuring that tomorrow’s energy landscape is both environmentally responsible and economically viable.</a:t>
            </a:r>
          </a:p>
          <a:p>
            <a:endParaRPr lang="en-US" sz="1200"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068355"/>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6945345" y="621853"/>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D5349A6-78E1-E856-5A8D-A4A4927BB111}"/>
              </a:ext>
            </a:extLst>
          </p:cNvPr>
          <p:cNvSpPr txBox="1"/>
          <p:nvPr/>
        </p:nvSpPr>
        <p:spPr>
          <a:xfrm>
            <a:off x="7440410" y="2616088"/>
            <a:ext cx="3891167" cy="2585323"/>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solidFill>
                  <a:schemeClr val="accent6"/>
                </a:solidFill>
              </a:rPr>
              <a:t>Micro-grid technologies</a:t>
            </a:r>
          </a:p>
          <a:p>
            <a:pPr marL="285750" indent="-285750">
              <a:buFont typeface="Wingdings" panose="05000000000000000000" pitchFamily="2" charset="2"/>
              <a:buChar char="ü"/>
            </a:pPr>
            <a:r>
              <a:rPr lang="en-US" dirty="0">
                <a:solidFill>
                  <a:schemeClr val="accent6"/>
                </a:solidFill>
              </a:rPr>
              <a:t>EMP technologies</a:t>
            </a:r>
          </a:p>
          <a:p>
            <a:pPr marL="285750" indent="-285750">
              <a:buFont typeface="Wingdings" panose="05000000000000000000" pitchFamily="2" charset="2"/>
              <a:buChar char="ü"/>
            </a:pPr>
            <a:r>
              <a:rPr lang="en-US" sz="1800" dirty="0" err="1">
                <a:solidFill>
                  <a:schemeClr val="accent6"/>
                </a:solidFill>
              </a:rPr>
              <a:t>Hyrogen</a:t>
            </a:r>
            <a:r>
              <a:rPr lang="en-US" sz="1800" dirty="0">
                <a:solidFill>
                  <a:schemeClr val="accent6"/>
                </a:solidFill>
              </a:rPr>
              <a:t> advancements</a:t>
            </a:r>
          </a:p>
          <a:p>
            <a:pPr marL="285750" indent="-285750">
              <a:buFont typeface="Wingdings" panose="05000000000000000000" pitchFamily="2" charset="2"/>
              <a:buChar char="ü"/>
            </a:pPr>
            <a:r>
              <a:rPr lang="en-US" sz="1800" dirty="0">
                <a:solidFill>
                  <a:schemeClr val="accent6"/>
                </a:solidFill>
              </a:rPr>
              <a:t>Mushroom</a:t>
            </a:r>
            <a:r>
              <a:rPr lang="en-US" dirty="0">
                <a:solidFill>
                  <a:schemeClr val="accent6"/>
                </a:solidFill>
              </a:rPr>
              <a:t>s and bio-energy alternatives</a:t>
            </a:r>
          </a:p>
          <a:p>
            <a:pPr marL="285750" indent="-285750">
              <a:buFont typeface="Wingdings" panose="05000000000000000000" pitchFamily="2" charset="2"/>
              <a:buChar char="ü"/>
            </a:pPr>
            <a:r>
              <a:rPr lang="en-US" sz="1800" dirty="0">
                <a:solidFill>
                  <a:schemeClr val="accent6"/>
                </a:solidFill>
              </a:rPr>
              <a:t>Green </a:t>
            </a:r>
            <a:r>
              <a:rPr lang="en-US" dirty="0">
                <a:solidFill>
                  <a:schemeClr val="accent6"/>
                </a:solidFill>
              </a:rPr>
              <a:t>jet fuel </a:t>
            </a:r>
            <a:r>
              <a:rPr lang="en-US" dirty="0" err="1">
                <a:solidFill>
                  <a:schemeClr val="accent6"/>
                </a:solidFill>
              </a:rPr>
              <a:t>derivitives</a:t>
            </a:r>
            <a:endParaRPr lang="en-US" dirty="0">
              <a:solidFill>
                <a:schemeClr val="accent6"/>
              </a:solidFill>
            </a:endParaRPr>
          </a:p>
          <a:p>
            <a:pPr marL="285750" indent="-285750">
              <a:buFont typeface="Wingdings" panose="05000000000000000000" pitchFamily="2" charset="2"/>
              <a:buChar char="ü"/>
            </a:pPr>
            <a:r>
              <a:rPr lang="en-US" dirty="0">
                <a:solidFill>
                  <a:schemeClr val="accent6"/>
                </a:solidFill>
              </a:rPr>
              <a:t>Carbon </a:t>
            </a:r>
          </a:p>
          <a:p>
            <a:pPr marL="285750" indent="-285750">
              <a:buFont typeface="Wingdings" panose="05000000000000000000" pitchFamily="2" charset="2"/>
              <a:buChar char="ü"/>
            </a:pPr>
            <a:r>
              <a:rPr lang="en-US" sz="1800" dirty="0">
                <a:solidFill>
                  <a:schemeClr val="accent6"/>
                </a:solidFill>
              </a:rPr>
              <a:t>Hydro</a:t>
            </a:r>
          </a:p>
          <a:p>
            <a:endParaRPr lang="en-US" dirty="0"/>
          </a:p>
        </p:txBody>
      </p:sp>
      <p:pic>
        <p:nvPicPr>
          <p:cNvPr id="5" name="Picture 4">
            <a:extLst>
              <a:ext uri="{FF2B5EF4-FFF2-40B4-BE49-F238E27FC236}">
                <a16:creationId xmlns:a16="http://schemas.microsoft.com/office/drawing/2014/main" id="{27E50A93-5FCF-3CF7-8EF1-74E552730BB5}"/>
              </a:ext>
            </a:extLst>
          </p:cNvPr>
          <p:cNvPicPr>
            <a:picLocks noChangeAspect="1"/>
          </p:cNvPicPr>
          <p:nvPr/>
        </p:nvPicPr>
        <p:blipFill>
          <a:blip r:embed="rId3"/>
          <a:stretch>
            <a:fillRect/>
          </a:stretch>
        </p:blipFill>
        <p:spPr>
          <a:xfrm>
            <a:off x="7338657" y="995270"/>
            <a:ext cx="3971925" cy="1295400"/>
          </a:xfrm>
          <a:prstGeom prst="rect">
            <a:avLst/>
          </a:prstGeom>
        </p:spPr>
      </p:pic>
    </p:spTree>
    <p:extLst>
      <p:ext uri="{BB962C8B-B14F-4D97-AF65-F5344CB8AC3E}">
        <p14:creationId xmlns:p14="http://schemas.microsoft.com/office/powerpoint/2010/main" val="121621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494453"/>
            <a:ext cx="7124904"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Future Opportunities</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4" y="2176278"/>
            <a:ext cx="4863130" cy="2048933"/>
          </a:xfrm>
        </p:spPr>
        <p:txBody>
          <a:bodyPr>
            <a:noAutofit/>
          </a:bodyPr>
          <a:lstStyle/>
          <a:p>
            <a:r>
              <a:rPr lang="en-US" sz="1200" dirty="0"/>
              <a:t>Our innovative solutions not only meet the current demands of the market but also position us as frontrunners in anticipating future challenges. </a:t>
            </a:r>
          </a:p>
          <a:p>
            <a:r>
              <a:rPr lang="en-US" sz="1200" dirty="0"/>
              <a:t>The Phoenix’s advanced technology not only sets us apart but also acts as a magnet for clients seeking unparalleled expertise and assistance. As word spreads about our capabilities, we find ourselves at the forefront of emerging opportunities, with clients actively seeking us out to leverage our forward-thinking solutions. </a:t>
            </a:r>
          </a:p>
          <a:p>
            <a:r>
              <a:rPr lang="en-US" sz="1200" dirty="0"/>
              <a:t>This trend reflects not only our present success but also ensures a promising future filled with opportunities to showcase our proficiency and stay ahead in a dynamic business environment.</a:t>
            </a:r>
            <a:endParaRPr lang="en-US"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068355"/>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5524800" y="615821"/>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B66CB5CD-5334-F094-706F-632265B3ECF2}"/>
              </a:ext>
            </a:extLst>
          </p:cNvPr>
          <p:cNvGraphicFramePr/>
          <p:nvPr>
            <p:extLst>
              <p:ext uri="{D42A27DB-BD31-4B8C-83A1-F6EECF244321}">
                <p14:modId xmlns:p14="http://schemas.microsoft.com/office/powerpoint/2010/main" val="2419762954"/>
              </p:ext>
            </p:extLst>
          </p:nvPr>
        </p:nvGraphicFramePr>
        <p:xfrm>
          <a:off x="6096000" y="999930"/>
          <a:ext cx="4365690" cy="1637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0954EF7-24F8-40F8-3992-28BA4A78A32C}"/>
              </a:ext>
            </a:extLst>
          </p:cNvPr>
          <p:cNvSpPr txBox="1"/>
          <p:nvPr/>
        </p:nvSpPr>
        <p:spPr>
          <a:xfrm>
            <a:off x="5786537" y="1449359"/>
            <a:ext cx="3703258" cy="369332"/>
          </a:xfrm>
          <a:prstGeom prst="rect">
            <a:avLst/>
          </a:prstGeom>
          <a:noFill/>
        </p:spPr>
        <p:txBody>
          <a:bodyPr wrap="none" rtlCol="0">
            <a:spAutoFit/>
          </a:bodyPr>
          <a:lstStyle/>
          <a:p>
            <a:r>
              <a:rPr lang="en-US" dirty="0">
                <a:solidFill>
                  <a:schemeClr val="accent6"/>
                </a:solidFill>
              </a:rPr>
              <a:t>Recent Requests for Assistance:</a:t>
            </a:r>
          </a:p>
        </p:txBody>
      </p:sp>
      <p:sp>
        <p:nvSpPr>
          <p:cNvPr id="6" name="TextBox 5">
            <a:extLst>
              <a:ext uri="{FF2B5EF4-FFF2-40B4-BE49-F238E27FC236}">
                <a16:creationId xmlns:a16="http://schemas.microsoft.com/office/drawing/2014/main" id="{446D3D69-1CE8-9FEB-4459-BCB8C3295152}"/>
              </a:ext>
            </a:extLst>
          </p:cNvPr>
          <p:cNvSpPr txBox="1"/>
          <p:nvPr/>
        </p:nvSpPr>
        <p:spPr>
          <a:xfrm>
            <a:off x="6257217" y="1946424"/>
            <a:ext cx="3891167" cy="3139321"/>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solidFill>
                  <a:schemeClr val="accent6"/>
                </a:solidFill>
              </a:rPr>
              <a:t>7</a:t>
            </a:r>
            <a:r>
              <a:rPr lang="en-US" sz="1800" baseline="30000" dirty="0">
                <a:solidFill>
                  <a:schemeClr val="accent6"/>
                </a:solidFill>
              </a:rPr>
              <a:t>th</a:t>
            </a:r>
            <a:r>
              <a:rPr lang="en-US" sz="1800" dirty="0">
                <a:solidFill>
                  <a:schemeClr val="accent6"/>
                </a:solidFill>
              </a:rPr>
              <a:t> Generation Detroit and Fort Wayne Redevelopment Initiatives</a:t>
            </a:r>
          </a:p>
          <a:p>
            <a:pPr marL="285750" indent="-285750">
              <a:buFont typeface="Wingdings" panose="05000000000000000000" pitchFamily="2" charset="2"/>
              <a:buChar char="ü"/>
            </a:pPr>
            <a:r>
              <a:rPr lang="en-US" dirty="0">
                <a:solidFill>
                  <a:schemeClr val="accent6"/>
                </a:solidFill>
              </a:rPr>
              <a:t>Lac Vieux Desert Band of Lake Superior Chippewa Indians</a:t>
            </a:r>
          </a:p>
          <a:p>
            <a:pPr marL="285750" indent="-285750">
              <a:buFont typeface="Wingdings" panose="05000000000000000000" pitchFamily="2" charset="2"/>
              <a:buChar char="ü"/>
            </a:pPr>
            <a:r>
              <a:rPr lang="en-US" dirty="0">
                <a:solidFill>
                  <a:schemeClr val="accent6"/>
                </a:solidFill>
              </a:rPr>
              <a:t>Sault Ste Marie Tribe of Chippewa Indians</a:t>
            </a:r>
          </a:p>
          <a:p>
            <a:pPr marL="285750" indent="-285750">
              <a:buFont typeface="Wingdings" panose="05000000000000000000" pitchFamily="2" charset="2"/>
              <a:buChar char="ü"/>
            </a:pPr>
            <a:r>
              <a:rPr lang="en-US" dirty="0">
                <a:solidFill>
                  <a:schemeClr val="accent6"/>
                </a:solidFill>
              </a:rPr>
              <a:t>Wisconsin/Minnesota State Departments of Environmental Quality</a:t>
            </a:r>
          </a:p>
          <a:p>
            <a:endParaRPr lang="en-US" dirty="0"/>
          </a:p>
        </p:txBody>
      </p:sp>
    </p:spTree>
    <p:extLst>
      <p:ext uri="{BB962C8B-B14F-4D97-AF65-F5344CB8AC3E}">
        <p14:creationId xmlns:p14="http://schemas.microsoft.com/office/powerpoint/2010/main" val="274702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0E179A-0BD7-EF66-7CBE-72697B99C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76" y="2273535"/>
            <a:ext cx="2173356" cy="1384065"/>
          </a:xfrm>
          <a:prstGeom prst="rect">
            <a:avLst/>
          </a:prstGeom>
        </p:spPr>
      </p:pic>
      <p:pic>
        <p:nvPicPr>
          <p:cNvPr id="7" name="Picture 6">
            <a:extLst>
              <a:ext uri="{FF2B5EF4-FFF2-40B4-BE49-F238E27FC236}">
                <a16:creationId xmlns:a16="http://schemas.microsoft.com/office/drawing/2014/main" id="{AFD8A4B6-8709-89A6-CBF3-C7ABA035A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3657600"/>
            <a:ext cx="5697641" cy="1502229"/>
          </a:xfrm>
          <a:prstGeom prst="rect">
            <a:avLst/>
          </a:prstGeom>
        </p:spPr>
      </p:pic>
      <p:sp>
        <p:nvSpPr>
          <p:cNvPr id="10" name="TextBox 9">
            <a:extLst>
              <a:ext uri="{FF2B5EF4-FFF2-40B4-BE49-F238E27FC236}">
                <a16:creationId xmlns:a16="http://schemas.microsoft.com/office/drawing/2014/main" id="{D489E749-D979-FB21-74DF-744ED38685C7}"/>
              </a:ext>
            </a:extLst>
          </p:cNvPr>
          <p:cNvSpPr txBox="1"/>
          <p:nvPr/>
        </p:nvSpPr>
        <p:spPr>
          <a:xfrm>
            <a:off x="2649894" y="4994223"/>
            <a:ext cx="3587842" cy="307777"/>
          </a:xfrm>
          <a:prstGeom prst="rect">
            <a:avLst/>
          </a:prstGeom>
          <a:noFill/>
        </p:spPr>
        <p:txBody>
          <a:bodyPr wrap="none" rtlCol="0">
            <a:spAutoFit/>
          </a:bodyPr>
          <a:lstStyle/>
          <a:p>
            <a:r>
              <a:rPr lang="en-US" sz="1400" dirty="0">
                <a:latin typeface="Cambay" panose="00000500000000000000" pitchFamily="2" charset="0"/>
                <a:cs typeface="Cambay" panose="00000500000000000000" pitchFamily="2" charset="0"/>
              </a:rPr>
              <a:t>BUILDING TOMORROW’S POWER, TODAY</a:t>
            </a:r>
          </a:p>
        </p:txBody>
      </p:sp>
      <p:sp>
        <p:nvSpPr>
          <p:cNvPr id="3" name="TextBox 2">
            <a:extLst>
              <a:ext uri="{FF2B5EF4-FFF2-40B4-BE49-F238E27FC236}">
                <a16:creationId xmlns:a16="http://schemas.microsoft.com/office/drawing/2014/main" id="{A338CEB5-6F01-5CB2-E070-4CC2A9A30420}"/>
              </a:ext>
            </a:extLst>
          </p:cNvPr>
          <p:cNvSpPr txBox="1"/>
          <p:nvPr/>
        </p:nvSpPr>
        <p:spPr>
          <a:xfrm>
            <a:off x="8203418" y="4070893"/>
            <a:ext cx="3368230" cy="923330"/>
          </a:xfrm>
          <a:prstGeom prst="rect">
            <a:avLst/>
          </a:prstGeom>
          <a:noFill/>
        </p:spPr>
        <p:txBody>
          <a:bodyPr wrap="none" rtlCol="0">
            <a:spAutoFit/>
          </a:bodyPr>
          <a:lstStyle/>
          <a:p>
            <a:pPr algn="r"/>
            <a:r>
              <a:rPr lang="en-US" dirty="0">
                <a:solidFill>
                  <a:schemeClr val="accent1"/>
                </a:solidFill>
              </a:rPr>
              <a:t>Contact: John DeLuca, CFO</a:t>
            </a:r>
          </a:p>
          <a:p>
            <a:pPr algn="r"/>
            <a:r>
              <a:rPr lang="en-US" dirty="0">
                <a:solidFill>
                  <a:schemeClr val="accent1"/>
                </a:solidFill>
              </a:rPr>
              <a:t>586-515-3144</a:t>
            </a:r>
          </a:p>
          <a:p>
            <a:pPr algn="r"/>
            <a:r>
              <a:rPr lang="en-US" dirty="0">
                <a:solidFill>
                  <a:schemeClr val="accent1"/>
                </a:solidFill>
              </a:rPr>
              <a:t>jdeluca8@aol.com</a:t>
            </a:r>
          </a:p>
        </p:txBody>
      </p:sp>
    </p:spTree>
    <p:extLst>
      <p:ext uri="{BB962C8B-B14F-4D97-AF65-F5344CB8AC3E}">
        <p14:creationId xmlns:p14="http://schemas.microsoft.com/office/powerpoint/2010/main" val="215647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420FD4-DB6C-5C58-0B70-AC32C07A26C3}"/>
              </a:ext>
            </a:extLst>
          </p:cNvPr>
          <p:cNvSpPr>
            <a:spLocks noGrp="1"/>
          </p:cNvSpPr>
          <p:nvPr>
            <p:ph type="body" sz="half" idx="2"/>
          </p:nvPr>
        </p:nvSpPr>
        <p:spPr>
          <a:xfrm>
            <a:off x="1094276" y="2187833"/>
            <a:ext cx="6282266" cy="2667000"/>
          </a:xfrm>
        </p:spPr>
        <p:txBody>
          <a:bodyPr>
            <a:noAutofit/>
          </a:bodyPr>
          <a:lstStyle/>
          <a:p>
            <a:r>
              <a:rPr lang="en-US" sz="1400" dirty="0">
                <a:solidFill>
                  <a:schemeClr val="accent1">
                    <a:lumMod val="50000"/>
                  </a:schemeClr>
                </a:solidFill>
              </a:rPr>
              <a:t>America’s Power Infrastructure, is antiquated and significantly underperforming. Whether it is the unreliability of our electric production and transmission system; the severity of fossil fuels on our environment; the costs associated with clean-up of now defunct facilities and the damage they left in their wake, it is clear that a change is needed if we are to avoid the problems of typical third-world countries.</a:t>
            </a:r>
          </a:p>
          <a:p>
            <a:r>
              <a:rPr lang="en-US" sz="1400" dirty="0">
                <a:solidFill>
                  <a:schemeClr val="accent1">
                    <a:lumMod val="50000"/>
                  </a:schemeClr>
                </a:solidFill>
              </a:rPr>
              <a:t>With robust support from our business partners and investors, steady and consistent focus, and pursuit of technological advancements, we dedicate ourselves to leveraging cutting-edge technology for the improvement and fortification of America’s energy system.</a:t>
            </a:r>
          </a:p>
          <a:p>
            <a:r>
              <a:rPr lang="en-US" sz="1400" dirty="0">
                <a:solidFill>
                  <a:schemeClr val="accent1">
                    <a:lumMod val="50000"/>
                  </a:schemeClr>
                </a:solidFill>
              </a:rPr>
              <a:t>Simultaneously, we aim to deliver appealing financial returns to foster sustained growth and investor loyalty. </a:t>
            </a:r>
          </a:p>
          <a:p>
            <a:r>
              <a:rPr lang="en-US" sz="1400" dirty="0">
                <a:solidFill>
                  <a:schemeClr val="accent1">
                    <a:lumMod val="50000"/>
                  </a:schemeClr>
                </a:solidFill>
              </a:rPr>
              <a:t>Recognizing the gradual nature of this transformation and the continuous evolution of technology, our practical timeline extends to 2075-3000. Your support is indispensable to the success of Repowering America by 3000.</a:t>
            </a:r>
          </a:p>
        </p:txBody>
      </p:sp>
      <p:pic>
        <p:nvPicPr>
          <p:cNvPr id="5" name="Picture 4">
            <a:extLst>
              <a:ext uri="{FF2B5EF4-FFF2-40B4-BE49-F238E27FC236}">
                <a16:creationId xmlns:a16="http://schemas.microsoft.com/office/drawing/2014/main" id="{52CA3A1D-FC7A-8CBC-4D60-916DA292A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45" y="921089"/>
            <a:ext cx="2710921" cy="714756"/>
          </a:xfrm>
          <a:prstGeom prst="rect">
            <a:avLst/>
          </a:prstGeom>
        </p:spPr>
      </p:pic>
      <p:pic>
        <p:nvPicPr>
          <p:cNvPr id="6" name="Picture 5">
            <a:extLst>
              <a:ext uri="{FF2B5EF4-FFF2-40B4-BE49-F238E27FC236}">
                <a16:creationId xmlns:a16="http://schemas.microsoft.com/office/drawing/2014/main" id="{66ADCC13-6115-0A77-C419-B9EC73F3F9AB}"/>
              </a:ext>
            </a:extLst>
          </p:cNvPr>
          <p:cNvPicPr>
            <a:picLocks noChangeAspect="1"/>
          </p:cNvPicPr>
          <p:nvPr/>
        </p:nvPicPr>
        <p:blipFill>
          <a:blip r:embed="rId3"/>
          <a:stretch>
            <a:fillRect/>
          </a:stretch>
        </p:blipFill>
        <p:spPr>
          <a:xfrm>
            <a:off x="7817290" y="460544"/>
            <a:ext cx="3957941" cy="5936911"/>
          </a:xfrm>
          <a:prstGeom prst="rect">
            <a:avLst/>
          </a:prstGeom>
        </p:spPr>
      </p:pic>
      <p:sp>
        <p:nvSpPr>
          <p:cNvPr id="8" name="TextBox 7">
            <a:extLst>
              <a:ext uri="{FF2B5EF4-FFF2-40B4-BE49-F238E27FC236}">
                <a16:creationId xmlns:a16="http://schemas.microsoft.com/office/drawing/2014/main" id="{098F71ED-00AB-9614-6AD6-5FE4D55BF91F}"/>
              </a:ext>
            </a:extLst>
          </p:cNvPr>
          <p:cNvSpPr txBox="1"/>
          <p:nvPr/>
        </p:nvSpPr>
        <p:spPr>
          <a:xfrm>
            <a:off x="1094276" y="1635845"/>
            <a:ext cx="6106884" cy="461665"/>
          </a:xfrm>
          <a:prstGeom prst="rect">
            <a:avLst/>
          </a:prstGeom>
          <a:noFill/>
        </p:spPr>
        <p:txBody>
          <a:bodyPr wrap="square">
            <a:spAutoFit/>
          </a:bodyPr>
          <a:lstStyle/>
          <a:p>
            <a:r>
              <a:rPr lang="en-US" sz="24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OUR MISSION</a:t>
            </a:r>
            <a:endParaRPr lang="en-US" sz="2400" dirty="0"/>
          </a:p>
        </p:txBody>
      </p:sp>
    </p:spTree>
    <p:extLst>
      <p:ext uri="{BB962C8B-B14F-4D97-AF65-F5344CB8AC3E}">
        <p14:creationId xmlns:p14="http://schemas.microsoft.com/office/powerpoint/2010/main" val="197124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877008"/>
            <a:ext cx="7124904" cy="1143000"/>
          </a:xfrm>
        </p:spPr>
        <p:txBody>
          <a:bodyPr>
            <a:normAutofit fontScale="90000"/>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RAPIDLY ESCALATING DEMAND &amp; OUTDATED INFRASTRUCTURE CREATE OPPORTUNITIES IN POWER INDUSTRY</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4" y="2680131"/>
            <a:ext cx="6021388" cy="2048933"/>
          </a:xfrm>
        </p:spPr>
        <p:txBody>
          <a:bodyPr>
            <a:noAutofit/>
          </a:bodyPr>
          <a:lstStyle/>
          <a:p>
            <a:r>
              <a:rPr lang="en-US" sz="1200" dirty="0"/>
              <a:t>The demands on the electrical generation and transmission network across the US are escalating rapidly. Emerging technologies such as artificial intelligence, crypto currency and the widespread use of electric vehicles are placing an unprecedented burden on an already strained infrastructure. These technologies, along with the existing power demand, require extensive energy that cannot be provided within the limitations of outdated generation. </a:t>
            </a:r>
          </a:p>
          <a:p>
            <a:r>
              <a:rPr lang="en-US" sz="1200" dirty="0"/>
              <a:t>The network is further hampered by an aging grid network that does not have the capacity to deliver the required electrical load, especially in rural America. </a:t>
            </a:r>
          </a:p>
          <a:p>
            <a:r>
              <a:rPr lang="en-US" sz="1200" dirty="0"/>
              <a:t>Weather risks and political unrest also threaten its already fragile stability.</a:t>
            </a:r>
          </a:p>
          <a:p>
            <a:r>
              <a:rPr lang="en-US" sz="1200" dirty="0"/>
              <a:t>Any investments needed to improve the existing system are usually quite significant hindering or halting even small economic development projects and growth.</a:t>
            </a:r>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65" y="816624"/>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6083DAB2-0ACF-01F3-26EC-236F80EC078B}"/>
              </a:ext>
            </a:extLst>
          </p:cNvPr>
          <p:cNvSpPr txBox="1"/>
          <p:nvPr/>
        </p:nvSpPr>
        <p:spPr>
          <a:xfrm>
            <a:off x="7492618" y="655843"/>
            <a:ext cx="4292600" cy="5863144"/>
          </a:xfrm>
          <a:prstGeom prst="rect">
            <a:avLst/>
          </a:prstGeom>
          <a:noFill/>
        </p:spPr>
        <p:txBody>
          <a:bodyPr wrap="square" rtlCol="0">
            <a:spAutoFit/>
          </a:bodyPr>
          <a:lstStyle/>
          <a:p>
            <a:r>
              <a:rPr lang="en-US" sz="1100" i="1" dirty="0">
                <a:solidFill>
                  <a:schemeClr val="accent1">
                    <a:lumMod val="50000"/>
                  </a:schemeClr>
                </a:solidFill>
              </a:rPr>
              <a:t>“Upgrading the grid won’t be cheap or easy. Consultancy Marsh &amp; McLennan estimates that more than 140,000 miles of U.S. transmission lines will need to be replaced by 2050, which alone could cost $700 billion. In all, the fixes and upgrades needed to maintain “a transmission system capable of dealing with the nation’s future needs” will cost more than $1 trillion, the 2020 study concluded. A Princeton University study the same year estimated much higher costs – about $2.4 trillion by 2050.” – Reuters</a:t>
            </a:r>
          </a:p>
          <a:p>
            <a:endParaRPr lang="en-US" sz="1100" i="1" dirty="0">
              <a:solidFill>
                <a:schemeClr val="accent1">
                  <a:lumMod val="50000"/>
                </a:schemeClr>
              </a:solidFill>
            </a:endParaRPr>
          </a:p>
          <a:p>
            <a:endParaRPr lang="en-US" sz="1100" i="1" dirty="0">
              <a:solidFill>
                <a:schemeClr val="accent1">
                  <a:lumMod val="50000"/>
                </a:schemeClr>
              </a:solidFill>
            </a:endParaRPr>
          </a:p>
          <a:p>
            <a:endParaRPr lang="en-US" sz="1100" i="1" dirty="0">
              <a:solidFill>
                <a:schemeClr val="accent1">
                  <a:lumMod val="50000"/>
                </a:schemeClr>
              </a:solidFill>
            </a:endParaRPr>
          </a:p>
          <a:p>
            <a:endParaRPr lang="en-US" sz="1100" i="1" dirty="0">
              <a:solidFill>
                <a:schemeClr val="accent1">
                  <a:lumMod val="50000"/>
                </a:schemeClr>
              </a:solidFill>
            </a:endParaRPr>
          </a:p>
          <a:p>
            <a:r>
              <a:rPr lang="en-US" sz="1100" i="1" dirty="0">
                <a:solidFill>
                  <a:schemeClr val="accent1">
                    <a:lumMod val="50000"/>
                  </a:schemeClr>
                </a:solidFill>
              </a:rPr>
              <a:t>“Data center power consumption in the US is set to reach 35GW by the end of the decade, almost double its 2022 level….. </a:t>
            </a:r>
          </a:p>
          <a:p>
            <a:endParaRPr lang="en-US" sz="1100" i="1" dirty="0">
              <a:solidFill>
                <a:schemeClr val="accent1">
                  <a:lumMod val="50000"/>
                </a:schemeClr>
              </a:solidFill>
            </a:endParaRPr>
          </a:p>
          <a:p>
            <a:r>
              <a:rPr lang="en-US" sz="1100" i="1" dirty="0">
                <a:solidFill>
                  <a:schemeClr val="accent1">
                    <a:lumMod val="50000"/>
                  </a:schemeClr>
                </a:solidFill>
              </a:rPr>
              <a:t>Existing markets are already struggling to meet demand, the report says. In Northern Virginia, the largest data center market in the world at 3,400MW, availability is running at just 0.2 percent.</a:t>
            </a:r>
          </a:p>
          <a:p>
            <a:endParaRPr lang="en-US" sz="1100" i="1" dirty="0">
              <a:solidFill>
                <a:schemeClr val="accent1">
                  <a:lumMod val="50000"/>
                </a:schemeClr>
              </a:solidFill>
            </a:endParaRPr>
          </a:p>
          <a:p>
            <a:r>
              <a:rPr lang="en-US" sz="1100" i="1" dirty="0">
                <a:solidFill>
                  <a:schemeClr val="accent1">
                    <a:lumMod val="50000"/>
                  </a:schemeClr>
                </a:solidFill>
              </a:rPr>
              <a:t>Upcoming developments in the state include a 72MW campus in Leesburg, which is being built by Stack Infrastructure. Announced earlier this month, it is due to start coming online in the first half of 2025.</a:t>
            </a:r>
          </a:p>
          <a:p>
            <a:endParaRPr lang="en-US" sz="1100" i="1" dirty="0">
              <a:solidFill>
                <a:schemeClr val="accent1">
                  <a:lumMod val="50000"/>
                </a:schemeClr>
              </a:solidFill>
            </a:endParaRPr>
          </a:p>
          <a:p>
            <a:r>
              <a:rPr lang="en-US" sz="1100" i="1" dirty="0">
                <a:solidFill>
                  <a:schemeClr val="accent1">
                    <a:lumMod val="50000"/>
                  </a:schemeClr>
                </a:solidFill>
              </a:rPr>
              <a:t>Other popular areas face similar challenges, the report says, with availability in the Bay Area around San Francisco running at 0.5 percent of capacity, while availability in Dallas Forth Worth is 1.9 percent and in Phoenix, Arizona, it’s 3.8 percent.– Data Center Dynamics</a:t>
            </a:r>
          </a:p>
          <a:p>
            <a:endParaRPr lang="en-US" sz="1200" i="1" dirty="0">
              <a:solidFill>
                <a:schemeClr val="accent1">
                  <a:lumMod val="50000"/>
                </a:schemeClr>
              </a:solidFill>
            </a:endParaRPr>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157657" y="489857"/>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408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600200"/>
            <a:ext cx="7514122" cy="1143000"/>
          </a:xfrm>
        </p:spPr>
        <p:txBody>
          <a:bodyPr>
            <a:normAutofit fontScale="90000"/>
          </a:bodyPr>
          <a:lstStyle/>
          <a:p>
            <a:r>
              <a:rPr lang="en-US" sz="2700" dirty="0" err="1">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fOSSIL</a:t>
            </a:r>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 FUELS </a:t>
            </a:r>
            <a:r>
              <a:rPr lang="en-US" sz="2700" dirty="0" err="1">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SCARCity</a:t>
            </a:r>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 Causes</a:t>
            </a:r>
            <a:r>
              <a:rPr lang="en-US" sz="2700" dirty="0">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t> </a:t>
            </a:r>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Both COSTS </a:t>
            </a:r>
            <a:b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br>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&amp; ENVIRONMENTAL CONCERNS TO ESCALATE</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3" y="2370581"/>
            <a:ext cx="6581793" cy="2173427"/>
          </a:xfrm>
        </p:spPr>
        <p:txBody>
          <a:bodyPr>
            <a:noAutofit/>
          </a:bodyPr>
          <a:lstStyle/>
          <a:p>
            <a:r>
              <a:rPr lang="en-US" sz="1200" dirty="0"/>
              <a:t>The extraction, processing and transportation of oil and other fossil fuels can result in environmental pollution. Oil spills (whether from offshore drilling or pipeline leaks), mining, drilling and operations can have severe consequences for ecosystems, harming wildlife and disrupting aquatic environments.</a:t>
            </a:r>
          </a:p>
          <a:p>
            <a:r>
              <a:rPr lang="en-US" sz="1200" dirty="0"/>
              <a:t>Burning fossil fuels, including oil, releases carbon dioxide (CO2) and other greenhouse gases into the atmosphere. These gases contribute to global warming and climate change, leading to adverse effects on weather patterns, sea levels, and overall environmental instability.</a:t>
            </a:r>
          </a:p>
          <a:p>
            <a:r>
              <a:rPr lang="en-US" sz="1200" dirty="0"/>
              <a:t>Fossil Fuels are a finite resource and their extraction can lead to resource depletion. As easily accessible reserves are exhausted, companies may resort to more environmentally damaging methods or more pristine locations.</a:t>
            </a:r>
          </a:p>
          <a:p>
            <a:r>
              <a:rPr lang="en-US" sz="1200" dirty="0"/>
              <a:t>The global economy can be sensitive to fluctuations in fossil fuel prices. Dependence on oil, for example, can make economies vulnerable to price volatility, affecting industries, inflation, and overall economic stability. </a:t>
            </a:r>
          </a:p>
          <a:p>
            <a:r>
              <a:rPr lang="en-US" sz="1200" dirty="0"/>
              <a:t>The control and distribution of resources can lead to geopolitical tensions and conflicts. Countries may engage in competition or disputes over  regions, leading to instability and potential military conflicts.</a:t>
            </a:r>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65" y="816624"/>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392223" y="417726"/>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F510802-9379-5E13-6DED-2D2F077E0BA2}"/>
              </a:ext>
            </a:extLst>
          </p:cNvPr>
          <p:cNvPicPr>
            <a:picLocks noChangeAspect="1"/>
          </p:cNvPicPr>
          <p:nvPr/>
        </p:nvPicPr>
        <p:blipFill>
          <a:blip r:embed="rId3"/>
          <a:stretch>
            <a:fillRect/>
          </a:stretch>
        </p:blipFill>
        <p:spPr>
          <a:xfrm>
            <a:off x="7607376" y="3368764"/>
            <a:ext cx="4524244" cy="746859"/>
          </a:xfrm>
          <a:prstGeom prst="rect">
            <a:avLst/>
          </a:prstGeom>
        </p:spPr>
      </p:pic>
      <p:pic>
        <p:nvPicPr>
          <p:cNvPr id="9" name="Picture 8">
            <a:extLst>
              <a:ext uri="{FF2B5EF4-FFF2-40B4-BE49-F238E27FC236}">
                <a16:creationId xmlns:a16="http://schemas.microsoft.com/office/drawing/2014/main" id="{CCF51041-5DF1-CD4A-D5D1-2AA89851982F}"/>
              </a:ext>
            </a:extLst>
          </p:cNvPr>
          <p:cNvPicPr>
            <a:picLocks noChangeAspect="1"/>
          </p:cNvPicPr>
          <p:nvPr/>
        </p:nvPicPr>
        <p:blipFill>
          <a:blip r:embed="rId4"/>
          <a:stretch>
            <a:fillRect/>
          </a:stretch>
        </p:blipFill>
        <p:spPr>
          <a:xfrm>
            <a:off x="7597174" y="4326276"/>
            <a:ext cx="4534446" cy="635810"/>
          </a:xfrm>
          <a:prstGeom prst="rect">
            <a:avLst/>
          </a:prstGeom>
        </p:spPr>
      </p:pic>
      <p:pic>
        <p:nvPicPr>
          <p:cNvPr id="13" name="Picture 12">
            <a:extLst>
              <a:ext uri="{FF2B5EF4-FFF2-40B4-BE49-F238E27FC236}">
                <a16:creationId xmlns:a16="http://schemas.microsoft.com/office/drawing/2014/main" id="{688BCEA2-B355-8EB1-6B9E-CFA84F509B32}"/>
              </a:ext>
            </a:extLst>
          </p:cNvPr>
          <p:cNvPicPr>
            <a:picLocks noChangeAspect="1"/>
          </p:cNvPicPr>
          <p:nvPr/>
        </p:nvPicPr>
        <p:blipFill>
          <a:blip r:embed="rId5"/>
          <a:stretch>
            <a:fillRect/>
          </a:stretch>
        </p:blipFill>
        <p:spPr>
          <a:xfrm>
            <a:off x="7607376" y="1658109"/>
            <a:ext cx="4486292" cy="1514193"/>
          </a:xfrm>
          <a:prstGeom prst="rect">
            <a:avLst/>
          </a:prstGeom>
        </p:spPr>
      </p:pic>
      <p:pic>
        <p:nvPicPr>
          <p:cNvPr id="15" name="Picture 14">
            <a:extLst>
              <a:ext uri="{FF2B5EF4-FFF2-40B4-BE49-F238E27FC236}">
                <a16:creationId xmlns:a16="http://schemas.microsoft.com/office/drawing/2014/main" id="{6B07B417-A727-ADD8-F4D6-7AAB46A2F944}"/>
              </a:ext>
            </a:extLst>
          </p:cNvPr>
          <p:cNvPicPr>
            <a:picLocks noChangeAspect="1"/>
          </p:cNvPicPr>
          <p:nvPr/>
        </p:nvPicPr>
        <p:blipFill>
          <a:blip r:embed="rId6"/>
          <a:stretch>
            <a:fillRect/>
          </a:stretch>
        </p:blipFill>
        <p:spPr>
          <a:xfrm>
            <a:off x="7597174" y="5136880"/>
            <a:ext cx="4534446" cy="493059"/>
          </a:xfrm>
          <a:prstGeom prst="rect">
            <a:avLst/>
          </a:prstGeom>
        </p:spPr>
      </p:pic>
    </p:spTree>
    <p:extLst>
      <p:ext uri="{BB962C8B-B14F-4D97-AF65-F5344CB8AC3E}">
        <p14:creationId xmlns:p14="http://schemas.microsoft.com/office/powerpoint/2010/main" val="272075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600200"/>
            <a:ext cx="7514122" cy="1143000"/>
          </a:xfrm>
        </p:spPr>
        <p:txBody>
          <a:bodyPr>
            <a:normAutofit fontScale="90000"/>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SOLAR AND WIND CAN’T INTEGRATE INTO</a:t>
            </a:r>
            <a:b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br>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AN ANTIQUATED DISTRIBUTION NETWORK</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3" y="2370581"/>
            <a:ext cx="6581793" cy="2048933"/>
          </a:xfrm>
        </p:spPr>
        <p:txBody>
          <a:bodyPr>
            <a:noAutofit/>
          </a:bodyPr>
          <a:lstStyle/>
          <a:p>
            <a:r>
              <a:rPr lang="en-US" sz="1200" dirty="0"/>
              <a:t>The integration of solar and wind energy into the antiquated transmission distribution system of electric power in the USA presents significant challenges. </a:t>
            </a:r>
          </a:p>
          <a:p>
            <a:r>
              <a:rPr lang="en-US" sz="1200" dirty="0"/>
              <a:t>The existing power grid was primarily designed to accommodate centralized, fossil fuel-based power generation, and its infrastructure is often ill-equipped to handle the decentralized and intermittent nature of renewable sources. </a:t>
            </a:r>
          </a:p>
          <a:p>
            <a:r>
              <a:rPr lang="en-US" sz="1200" dirty="0"/>
              <a:t>The variability in solar and wind energy production poses a challenge for grid operators, as these sources depend on weather conditions. </a:t>
            </a:r>
          </a:p>
          <a:p>
            <a:r>
              <a:rPr lang="en-US" sz="1200" dirty="0"/>
              <a:t>Additionally, the geographical misalignment between areas with high renewable energy potential and population centers creates transmission inefficiencies. </a:t>
            </a:r>
          </a:p>
          <a:p>
            <a:r>
              <a:rPr lang="en-US" sz="1200" dirty="0"/>
              <a:t>The outdated grid infrastructure may lack the necessary flexibility and smart technologies required to manage the fluctuations in power generation from renewables efficiently. </a:t>
            </a:r>
          </a:p>
          <a:p>
            <a:r>
              <a:rPr lang="en-US" sz="1200" dirty="0"/>
              <a:t>Upgrading the transmission and distribution system to better integrate solar and wind power is crucial for harnessing the full potential of clean energy, promoting grid resilience, and transitioning toward a sustainable energy future.</a:t>
            </a:r>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65" y="816624"/>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392223" y="417726"/>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0B741DE-32DE-1C74-7424-0C6A0C554699}"/>
              </a:ext>
            </a:extLst>
          </p:cNvPr>
          <p:cNvSpPr txBox="1"/>
          <p:nvPr/>
        </p:nvSpPr>
        <p:spPr>
          <a:xfrm>
            <a:off x="7691717" y="1780864"/>
            <a:ext cx="3996429" cy="3600986"/>
          </a:xfrm>
          <a:prstGeom prst="rect">
            <a:avLst/>
          </a:prstGeom>
          <a:noFill/>
        </p:spPr>
        <p:txBody>
          <a:bodyPr wrap="square" rtlCol="0">
            <a:spAutoFit/>
          </a:bodyPr>
          <a:lstStyle/>
          <a:p>
            <a:r>
              <a:rPr lang="en-US" sz="1200" i="1" dirty="0">
                <a:solidFill>
                  <a:srgbClr val="002060"/>
                </a:solidFill>
              </a:rPr>
              <a:t>“…Manufacturing solar panels is a dirty process from start to finish. Mining quartz for silicon causes the lung disease silicosis, and the production of solar cells uses a lot of energy, water, and toxic chemicals.</a:t>
            </a:r>
          </a:p>
          <a:p>
            <a:endParaRPr lang="en-US" sz="1200" i="1" dirty="0">
              <a:solidFill>
                <a:srgbClr val="002060"/>
              </a:solidFill>
            </a:endParaRPr>
          </a:p>
          <a:p>
            <a:r>
              <a:rPr lang="en-US" sz="1200" i="1" dirty="0">
                <a:solidFill>
                  <a:srgbClr val="002060"/>
                </a:solidFill>
              </a:rPr>
              <a:t>The other issue is that solar cells have a guaranteed life expectancy of about 25 years, with average efficiency losses of 0.5% per year. If replacement begins after 25 years, time is running out for all the panels that were installed during the early 2000s boom. The International Renewable Energy Agency (IREA) projects that by 2050, we’ll be looking at 78 million metric tons of bulky e-waste. The IREA also believe that we’ll be generating six million metric tons of new solar e-waste every year by then, too. Unfortunately, there are hardly any measures in place to recycle solar panels, at least in the US…”</a:t>
            </a:r>
          </a:p>
        </p:txBody>
      </p:sp>
    </p:spTree>
    <p:extLst>
      <p:ext uri="{BB962C8B-B14F-4D97-AF65-F5344CB8AC3E}">
        <p14:creationId xmlns:p14="http://schemas.microsoft.com/office/powerpoint/2010/main" val="410949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600200"/>
            <a:ext cx="7514122"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PFAS – THE FOREVER CHEMICAL</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3" y="2370581"/>
            <a:ext cx="6581793" cy="2048933"/>
          </a:xfrm>
        </p:spPr>
        <p:txBody>
          <a:bodyPr>
            <a:noAutofit/>
          </a:bodyPr>
          <a:lstStyle/>
          <a:p>
            <a:r>
              <a:rPr lang="en-US" sz="1200" dirty="0"/>
              <a:t>Polyfluoroalkyl substances (PFAS) constitute a group of synthetic chemicals characterized by strong carbon-fluorine bonds, rendering them highly resistant to degradation. PFAS are widely utilized in various industrial and consumer products for their unique water-resistant and grease-resistant properties. </a:t>
            </a:r>
          </a:p>
          <a:p>
            <a:r>
              <a:rPr lang="en-US" sz="1200" dirty="0"/>
              <a:t>Common applications include non-stick coatings, water repellents, and firefighting foams. </a:t>
            </a:r>
          </a:p>
          <a:p>
            <a:r>
              <a:rPr lang="en-US" sz="1200" dirty="0"/>
              <a:t>The persistent nature of PFAS in the environment has led to concerns about their widespread contamination of water sources and soil, raising health and environmental issues. Due to their stability and resistance to breakdown, PFAS are often referred to as "forever chemicals," contributing to their enduring presence and potential adverse effects on human health and ecosystems.</a:t>
            </a:r>
          </a:p>
          <a:p>
            <a:r>
              <a:rPr lang="en-US" sz="1200" dirty="0"/>
              <a:t>The collective impact of PFAS contamination, oil spills, and hazardous waste from shuttered facilities necessitates extensive cleanup efforts and preventive measures. </a:t>
            </a:r>
          </a:p>
          <a:p>
            <a:r>
              <a:rPr lang="en-US" sz="1200" dirty="0"/>
              <a:t>Governments and industries must invest significant resources in remediation projects and regulatory frameworks to address these environmental challenges. These financial commitments divert funds that could otherwise be allocated to sustainable development initiatives, hindering progress in areas such as renewable energy, conservation efforts, and environmental education.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65" y="816624"/>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392223" y="417726"/>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725EB9A-65F6-8E18-61FC-F9707180420D}"/>
              </a:ext>
            </a:extLst>
          </p:cNvPr>
          <p:cNvPicPr>
            <a:picLocks noChangeAspect="1"/>
          </p:cNvPicPr>
          <p:nvPr/>
        </p:nvPicPr>
        <p:blipFill>
          <a:blip r:embed="rId3"/>
          <a:stretch>
            <a:fillRect/>
          </a:stretch>
        </p:blipFill>
        <p:spPr>
          <a:xfrm>
            <a:off x="7677796" y="1090612"/>
            <a:ext cx="4243388" cy="1019175"/>
          </a:xfrm>
          <a:prstGeom prst="rect">
            <a:avLst/>
          </a:prstGeom>
        </p:spPr>
      </p:pic>
      <p:pic>
        <p:nvPicPr>
          <p:cNvPr id="10" name="Picture 9">
            <a:extLst>
              <a:ext uri="{FF2B5EF4-FFF2-40B4-BE49-F238E27FC236}">
                <a16:creationId xmlns:a16="http://schemas.microsoft.com/office/drawing/2014/main" id="{3154D038-A485-6455-6B79-7316F39F436A}"/>
              </a:ext>
            </a:extLst>
          </p:cNvPr>
          <p:cNvPicPr>
            <a:picLocks noChangeAspect="1"/>
          </p:cNvPicPr>
          <p:nvPr/>
        </p:nvPicPr>
        <p:blipFill>
          <a:blip r:embed="rId4"/>
          <a:stretch>
            <a:fillRect/>
          </a:stretch>
        </p:blipFill>
        <p:spPr>
          <a:xfrm>
            <a:off x="7677796" y="2246461"/>
            <a:ext cx="4243388" cy="801112"/>
          </a:xfrm>
          <a:prstGeom prst="rect">
            <a:avLst/>
          </a:prstGeom>
        </p:spPr>
      </p:pic>
      <p:pic>
        <p:nvPicPr>
          <p:cNvPr id="13" name="Picture 12">
            <a:extLst>
              <a:ext uri="{FF2B5EF4-FFF2-40B4-BE49-F238E27FC236}">
                <a16:creationId xmlns:a16="http://schemas.microsoft.com/office/drawing/2014/main" id="{C7B5F682-14F2-45BA-B146-3D9B48171D94}"/>
              </a:ext>
            </a:extLst>
          </p:cNvPr>
          <p:cNvPicPr>
            <a:picLocks noChangeAspect="1"/>
          </p:cNvPicPr>
          <p:nvPr/>
        </p:nvPicPr>
        <p:blipFill>
          <a:blip r:embed="rId5"/>
          <a:stretch>
            <a:fillRect/>
          </a:stretch>
        </p:blipFill>
        <p:spPr>
          <a:xfrm>
            <a:off x="7677796" y="4193830"/>
            <a:ext cx="4243389" cy="872692"/>
          </a:xfrm>
          <a:prstGeom prst="rect">
            <a:avLst/>
          </a:prstGeom>
        </p:spPr>
      </p:pic>
      <p:pic>
        <p:nvPicPr>
          <p:cNvPr id="15" name="Picture 14">
            <a:extLst>
              <a:ext uri="{FF2B5EF4-FFF2-40B4-BE49-F238E27FC236}">
                <a16:creationId xmlns:a16="http://schemas.microsoft.com/office/drawing/2014/main" id="{1EF1DC96-85AD-E78C-7E66-3C371595B1AA}"/>
              </a:ext>
            </a:extLst>
          </p:cNvPr>
          <p:cNvPicPr>
            <a:picLocks noChangeAspect="1"/>
          </p:cNvPicPr>
          <p:nvPr/>
        </p:nvPicPr>
        <p:blipFill>
          <a:blip r:embed="rId6"/>
          <a:stretch>
            <a:fillRect/>
          </a:stretch>
        </p:blipFill>
        <p:spPr>
          <a:xfrm>
            <a:off x="7677796" y="3184247"/>
            <a:ext cx="4243388" cy="1159093"/>
          </a:xfrm>
          <a:prstGeom prst="rect">
            <a:avLst/>
          </a:prstGeom>
        </p:spPr>
      </p:pic>
    </p:spTree>
    <p:extLst>
      <p:ext uri="{BB962C8B-B14F-4D97-AF65-F5344CB8AC3E}">
        <p14:creationId xmlns:p14="http://schemas.microsoft.com/office/powerpoint/2010/main" val="314281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601410"/>
            <a:ext cx="7124904" cy="1143000"/>
          </a:xfrm>
        </p:spPr>
        <p:txBody>
          <a:bodyPr>
            <a:normAutofit/>
          </a:bodyPr>
          <a:lstStyle/>
          <a:p>
            <a:r>
              <a:rPr lang="en-US" sz="2400" dirty="0" err="1">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Aeris</a:t>
            </a:r>
            <a:r>
              <a:rPr lang="en-US" sz="24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 Energy LLC Brings A Solution</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4" y="2404533"/>
            <a:ext cx="6021388" cy="2048933"/>
          </a:xfrm>
        </p:spPr>
        <p:txBody>
          <a:bodyPr>
            <a:noAutofit/>
          </a:bodyPr>
          <a:lstStyle/>
          <a:p>
            <a:r>
              <a:rPr lang="en-US" sz="1200" dirty="0" err="1"/>
              <a:t>Aeris</a:t>
            </a:r>
            <a:r>
              <a:rPr lang="en-US" sz="1200" dirty="0"/>
              <a:t> Energy LLC is a visionary team comprising specialists in various domains. It is adept at navigating the intricate landscape of alternative energy with proficiency spanning development, marketing, finance, legal, human resources, technology, alternative energy, risk management, and new business development. </a:t>
            </a:r>
          </a:p>
          <a:p>
            <a:r>
              <a:rPr lang="en-US" sz="1200" dirty="0" err="1"/>
              <a:t>Aeris’s</a:t>
            </a:r>
            <a:r>
              <a:rPr lang="en-US" sz="1200" dirty="0"/>
              <a:t> strategic prowess extends from formulating broad visions to meticulous micro-planning, ensuring that every </a:t>
            </a:r>
            <a:r>
              <a:rPr lang="en-US" sz="1200" dirty="0" err="1"/>
              <a:t>Aeris</a:t>
            </a:r>
            <a:r>
              <a:rPr lang="en-US" sz="1200" dirty="0"/>
              <a:t> project aligns seamlessly with the goals and objectives of our investors and the need and opportunities of the market.</a:t>
            </a:r>
          </a:p>
          <a:p>
            <a:r>
              <a:rPr lang="en-US" sz="1200" dirty="0"/>
              <a:t>Under the forward-thinking leadership of founders Will Stone, CEO, John DeLuca, CFO, and Ben </a:t>
            </a:r>
            <a:r>
              <a:rPr lang="en-US" sz="1200" dirty="0" err="1"/>
              <a:t>Kuenne</a:t>
            </a:r>
            <a:r>
              <a:rPr lang="en-US" sz="1200" dirty="0"/>
              <a:t>, Vice President of Operations, </a:t>
            </a:r>
            <a:r>
              <a:rPr lang="en-US" sz="1200" dirty="0" err="1"/>
              <a:t>Aeris</a:t>
            </a:r>
            <a:r>
              <a:rPr lang="en-US" sz="1200" dirty="0"/>
              <a:t> Energy LLC and its team of seasoned professionals recognized emerging trends within the power and energy field over a decade ago and proactively initiated the development of an innovative solution. By investing time, resources, and expertise into crafting a solution well in advance, it has positioned itself to become the leader in alternative energy solutions with the introduction of Phoenix Energy.</a:t>
            </a:r>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199417"/>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353600" y="559837"/>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02DE87A-D591-4ED6-01B5-55E5C64B8D23}"/>
              </a:ext>
            </a:extLst>
          </p:cNvPr>
          <p:cNvSpPr txBox="1">
            <a:spLocks/>
          </p:cNvSpPr>
          <p:nvPr/>
        </p:nvSpPr>
        <p:spPr>
          <a:xfrm>
            <a:off x="7549695" y="361217"/>
            <a:ext cx="7124904" cy="1143000"/>
          </a:xfrm>
          <a:prstGeom prst="rect">
            <a:avLst/>
          </a:prstGeom>
          <a:effectLst/>
        </p:spPr>
        <p:txBody>
          <a:bodyPr vert="horz" lIns="91440" tIns="45720" rIns="91440" bIns="45720" rtlCol="0" anchor="b">
            <a:normAutofit lnSpcReduction="10000"/>
          </a:bodyPr>
          <a:lstStyle>
            <a:lvl1pPr algn="l" defTabSz="457200" rtl="0" eaLnBrk="1" latinLnBrk="0" hangingPunct="1">
              <a:spcBef>
                <a:spcPct val="0"/>
              </a:spcBef>
              <a:buNone/>
              <a:defRPr sz="28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6"/>
                </a:solidFill>
                <a:latin typeface="Trebuchet MS" panose="020B0603020202020204" pitchFamily="34" charset="0"/>
                <a:ea typeface="Trebuchet MS" panose="020B0603020202020204" pitchFamily="34" charset="0"/>
                <a:cs typeface="Times New Roman" panose="02020603050405020304" pitchFamily="18" charset="0"/>
              </a:rPr>
              <a:t>Key Experience PARTNERS</a:t>
            </a:r>
          </a:p>
          <a:p>
            <a:br>
              <a:rPr lang="en-US" sz="1800" dirty="0">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C5B94524-93E0-541C-78E9-C2C9A855F949}"/>
              </a:ext>
            </a:extLst>
          </p:cNvPr>
          <p:cNvPicPr>
            <a:picLocks noChangeAspect="1"/>
          </p:cNvPicPr>
          <p:nvPr/>
        </p:nvPicPr>
        <p:blipFill>
          <a:blip r:embed="rId3"/>
          <a:stretch>
            <a:fillRect/>
          </a:stretch>
        </p:blipFill>
        <p:spPr>
          <a:xfrm>
            <a:off x="7601730" y="1134280"/>
            <a:ext cx="2131145" cy="369332"/>
          </a:xfrm>
          <a:prstGeom prst="rect">
            <a:avLst/>
          </a:prstGeom>
        </p:spPr>
      </p:pic>
      <p:sp>
        <p:nvSpPr>
          <p:cNvPr id="6" name="TextBox 5">
            <a:extLst>
              <a:ext uri="{FF2B5EF4-FFF2-40B4-BE49-F238E27FC236}">
                <a16:creationId xmlns:a16="http://schemas.microsoft.com/office/drawing/2014/main" id="{D8D77540-EB51-3604-FF97-85116E93434A}"/>
              </a:ext>
            </a:extLst>
          </p:cNvPr>
          <p:cNvSpPr txBox="1"/>
          <p:nvPr/>
        </p:nvSpPr>
        <p:spPr>
          <a:xfrm>
            <a:off x="9835664" y="1199417"/>
            <a:ext cx="2199641" cy="369332"/>
          </a:xfrm>
          <a:prstGeom prst="rect">
            <a:avLst/>
          </a:prstGeom>
          <a:noFill/>
        </p:spPr>
        <p:txBody>
          <a:bodyPr wrap="none" rtlCol="0">
            <a:spAutoFit/>
          </a:bodyPr>
          <a:lstStyle/>
          <a:p>
            <a:r>
              <a:rPr lang="en-US" dirty="0"/>
              <a:t>Risk Management</a:t>
            </a:r>
          </a:p>
        </p:txBody>
      </p:sp>
      <p:pic>
        <p:nvPicPr>
          <p:cNvPr id="11" name="Picture 10">
            <a:extLst>
              <a:ext uri="{FF2B5EF4-FFF2-40B4-BE49-F238E27FC236}">
                <a16:creationId xmlns:a16="http://schemas.microsoft.com/office/drawing/2014/main" id="{98740992-7918-F5AB-99E7-5B23A30EAD09}"/>
              </a:ext>
            </a:extLst>
          </p:cNvPr>
          <p:cNvPicPr>
            <a:picLocks noChangeAspect="1"/>
          </p:cNvPicPr>
          <p:nvPr/>
        </p:nvPicPr>
        <p:blipFill>
          <a:blip r:embed="rId4"/>
          <a:stretch>
            <a:fillRect/>
          </a:stretch>
        </p:blipFill>
        <p:spPr>
          <a:xfrm>
            <a:off x="7601730" y="1670607"/>
            <a:ext cx="2154636" cy="800034"/>
          </a:xfrm>
          <a:prstGeom prst="rect">
            <a:avLst/>
          </a:prstGeom>
        </p:spPr>
      </p:pic>
      <p:pic>
        <p:nvPicPr>
          <p:cNvPr id="14" name="Picture 13">
            <a:extLst>
              <a:ext uri="{FF2B5EF4-FFF2-40B4-BE49-F238E27FC236}">
                <a16:creationId xmlns:a16="http://schemas.microsoft.com/office/drawing/2014/main" id="{976DB6A6-BB7D-B842-0085-06116683EBC0}"/>
              </a:ext>
            </a:extLst>
          </p:cNvPr>
          <p:cNvPicPr>
            <a:picLocks noChangeAspect="1"/>
          </p:cNvPicPr>
          <p:nvPr/>
        </p:nvPicPr>
        <p:blipFill>
          <a:blip r:embed="rId5"/>
          <a:stretch>
            <a:fillRect/>
          </a:stretch>
        </p:blipFill>
        <p:spPr>
          <a:xfrm>
            <a:off x="10554346" y="3457747"/>
            <a:ext cx="1294875" cy="822852"/>
          </a:xfrm>
          <a:prstGeom prst="rect">
            <a:avLst/>
          </a:prstGeom>
        </p:spPr>
      </p:pic>
      <p:pic>
        <p:nvPicPr>
          <p:cNvPr id="20" name="Picture 19">
            <a:extLst>
              <a:ext uri="{FF2B5EF4-FFF2-40B4-BE49-F238E27FC236}">
                <a16:creationId xmlns:a16="http://schemas.microsoft.com/office/drawing/2014/main" id="{37FFA4A0-E23D-CEEF-0341-D79E1CCFF9E3}"/>
              </a:ext>
            </a:extLst>
          </p:cNvPr>
          <p:cNvPicPr>
            <a:picLocks noChangeAspect="1"/>
          </p:cNvPicPr>
          <p:nvPr/>
        </p:nvPicPr>
        <p:blipFill>
          <a:blip r:embed="rId6"/>
          <a:stretch>
            <a:fillRect/>
          </a:stretch>
        </p:blipFill>
        <p:spPr>
          <a:xfrm>
            <a:off x="9835664" y="1665074"/>
            <a:ext cx="2284020" cy="805567"/>
          </a:xfrm>
          <a:prstGeom prst="rect">
            <a:avLst/>
          </a:prstGeom>
        </p:spPr>
      </p:pic>
      <p:pic>
        <p:nvPicPr>
          <p:cNvPr id="22" name="Picture 21">
            <a:extLst>
              <a:ext uri="{FF2B5EF4-FFF2-40B4-BE49-F238E27FC236}">
                <a16:creationId xmlns:a16="http://schemas.microsoft.com/office/drawing/2014/main" id="{57DBA189-825A-DAD9-C803-B1F368F0C866}"/>
              </a:ext>
            </a:extLst>
          </p:cNvPr>
          <p:cNvPicPr>
            <a:picLocks noChangeAspect="1"/>
          </p:cNvPicPr>
          <p:nvPr/>
        </p:nvPicPr>
        <p:blipFill>
          <a:blip r:embed="rId7"/>
          <a:stretch>
            <a:fillRect/>
          </a:stretch>
        </p:blipFill>
        <p:spPr>
          <a:xfrm>
            <a:off x="9467794" y="2555855"/>
            <a:ext cx="2381427" cy="822851"/>
          </a:xfrm>
          <a:prstGeom prst="rect">
            <a:avLst/>
          </a:prstGeom>
        </p:spPr>
      </p:pic>
      <p:pic>
        <p:nvPicPr>
          <p:cNvPr id="10" name="Picture 9">
            <a:extLst>
              <a:ext uri="{FF2B5EF4-FFF2-40B4-BE49-F238E27FC236}">
                <a16:creationId xmlns:a16="http://schemas.microsoft.com/office/drawing/2014/main" id="{B2CCB1BB-E2D3-2229-0DD0-0FFE5504E369}"/>
              </a:ext>
            </a:extLst>
          </p:cNvPr>
          <p:cNvPicPr>
            <a:picLocks noChangeAspect="1"/>
          </p:cNvPicPr>
          <p:nvPr/>
        </p:nvPicPr>
        <p:blipFill>
          <a:blip r:embed="rId8"/>
          <a:stretch>
            <a:fillRect/>
          </a:stretch>
        </p:blipFill>
        <p:spPr>
          <a:xfrm>
            <a:off x="7559107" y="2558774"/>
            <a:ext cx="1796486" cy="805567"/>
          </a:xfrm>
          <a:prstGeom prst="rect">
            <a:avLst/>
          </a:prstGeom>
        </p:spPr>
      </p:pic>
    </p:spTree>
    <p:extLst>
      <p:ext uri="{BB962C8B-B14F-4D97-AF65-F5344CB8AC3E}">
        <p14:creationId xmlns:p14="http://schemas.microsoft.com/office/powerpoint/2010/main" val="205844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alpha val="20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4A9-EDF1-8FE0-BCAB-D2786498E923}"/>
              </a:ext>
            </a:extLst>
          </p:cNvPr>
          <p:cNvSpPr>
            <a:spLocks noGrp="1"/>
          </p:cNvSpPr>
          <p:nvPr>
            <p:ph type="title"/>
          </p:nvPr>
        </p:nvSpPr>
        <p:spPr>
          <a:xfrm>
            <a:off x="688584" y="1494453"/>
            <a:ext cx="7124904" cy="1143000"/>
          </a:xfrm>
        </p:spPr>
        <p:txBody>
          <a:bodyPr>
            <a:normAutofit/>
          </a:bodyPr>
          <a:lstStyle/>
          <a:p>
            <a:r>
              <a:rPr lang="en-US" sz="2700" dirty="0">
                <a:solidFill>
                  <a:schemeClr val="accent6"/>
                </a:solidFill>
                <a:effectLst/>
                <a:latin typeface="Trebuchet MS" panose="020B0603020202020204" pitchFamily="34" charset="0"/>
                <a:ea typeface="Trebuchet MS" panose="020B0603020202020204" pitchFamily="34" charset="0"/>
                <a:cs typeface="Times New Roman" panose="02020603050405020304" pitchFamily="18" charset="0"/>
              </a:rPr>
              <a:t>Phoenix Energy System</a:t>
            </a:r>
            <a:br>
              <a:rPr lang="en-US" sz="1800" dirty="0">
                <a:effectLst/>
                <a:latin typeface="Trebuchet MS" panose="020B0603020202020204" pitchFamily="34" charset="0"/>
                <a:ea typeface="Trebuchet MS" panose="020B0603020202020204" pitchFamily="34" charset="0"/>
                <a:cs typeface="Times New Roman" panose="02020603050405020304" pitchFamily="18" charset="0"/>
              </a:rPr>
            </a:br>
            <a:endParaRPr lang="en-US" dirty="0"/>
          </a:p>
        </p:txBody>
      </p:sp>
      <p:sp>
        <p:nvSpPr>
          <p:cNvPr id="4" name="Text Placeholder 3">
            <a:extLst>
              <a:ext uri="{FF2B5EF4-FFF2-40B4-BE49-F238E27FC236}">
                <a16:creationId xmlns:a16="http://schemas.microsoft.com/office/drawing/2014/main" id="{9EA153D7-C92F-8B09-7F34-F1B91FBDD68B}"/>
              </a:ext>
            </a:extLst>
          </p:cNvPr>
          <p:cNvSpPr>
            <a:spLocks noGrp="1"/>
          </p:cNvSpPr>
          <p:nvPr>
            <p:ph type="body" sz="half" idx="2"/>
          </p:nvPr>
        </p:nvSpPr>
        <p:spPr>
          <a:xfrm>
            <a:off x="688584" y="2176278"/>
            <a:ext cx="6021388" cy="2048933"/>
          </a:xfrm>
        </p:spPr>
        <p:txBody>
          <a:bodyPr>
            <a:noAutofit/>
          </a:bodyPr>
          <a:lstStyle/>
          <a:p>
            <a:r>
              <a:rPr lang="en-US" sz="1200" dirty="0"/>
              <a:t>Phoenix is a new type of renewable power that utilizes the synergy of well-established technologies from two industries: The induction heating technology from the steel industry which has been available since 1920 and a boiling water reactor technology from nuclear submarines which has been available since 1954.</a:t>
            </a:r>
          </a:p>
          <a:p>
            <a:r>
              <a:rPr lang="en-US" sz="1200" dirty="0"/>
              <a:t>Blended together in a proprietary way, this new system offers many benefits including:</a:t>
            </a:r>
          </a:p>
          <a:p>
            <a:r>
              <a:rPr lang="en-US" sz="1200" dirty="0"/>
              <a:t>No Emissions, No Fossil Fuel, No Carbon Footprint, No Air and Water Permits Required, No Smoke Stacks or Tall Buildings, No Radiation, Easily Expandable, Value-added By-products, Affordable and Sustainable, Cost-Effective &amp; Time-to-Market.</a:t>
            </a:r>
          </a:p>
          <a:p>
            <a:r>
              <a:rPr lang="en-US" sz="1200" dirty="0"/>
              <a:t>Aside from affordable and abundant green power production, The Phoenix technology has many ancillary benefits, such as the ability to clean contaminated soil and water while producing energy, including substances laced with forever chemicals like PFAS.  Production of value-added by-products such as liquid hydrogen, medical grade water, ammonia and more provide opportunities for additional income generating opportunities.</a:t>
            </a:r>
          </a:p>
          <a:p>
            <a:endParaRPr lang="en-US" sz="1200" dirty="0"/>
          </a:p>
        </p:txBody>
      </p:sp>
      <p:pic>
        <p:nvPicPr>
          <p:cNvPr id="7" name="Picture 6">
            <a:extLst>
              <a:ext uri="{FF2B5EF4-FFF2-40B4-BE49-F238E27FC236}">
                <a16:creationId xmlns:a16="http://schemas.microsoft.com/office/drawing/2014/main" id="{7EA40534-08D7-2C4F-37E6-6157BA6CA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3" y="1068355"/>
            <a:ext cx="2312086" cy="609600"/>
          </a:xfrm>
          <a:prstGeom prst="rect">
            <a:avLst/>
          </a:prstGeom>
        </p:spPr>
      </p:pic>
      <p:sp>
        <p:nvSpPr>
          <p:cNvPr id="8" name="TextBox 7">
            <a:extLst>
              <a:ext uri="{FF2B5EF4-FFF2-40B4-BE49-F238E27FC236}">
                <a16:creationId xmlns:a16="http://schemas.microsoft.com/office/drawing/2014/main" id="{CA4A2BAE-321F-7F9A-1855-227B22E4DD87}"/>
              </a:ext>
            </a:extLst>
          </p:cNvPr>
          <p:cNvSpPr txBox="1"/>
          <p:nvPr/>
        </p:nvSpPr>
        <p:spPr>
          <a:xfrm>
            <a:off x="503853" y="2743200"/>
            <a:ext cx="184731" cy="369332"/>
          </a:xfrm>
          <a:prstGeom prst="rect">
            <a:avLst/>
          </a:prstGeom>
          <a:noFill/>
        </p:spPr>
        <p:txBody>
          <a:bodyPr wrap="none" rtlCol="0">
            <a:spAutoFit/>
          </a:bodyPr>
          <a:lstStyle/>
          <a:p>
            <a:endParaRPr lang="en-US" dirty="0"/>
          </a:p>
        </p:txBody>
      </p:sp>
      <p:cxnSp>
        <p:nvCxnSpPr>
          <p:cNvPr id="12" name="Straight Connector 11">
            <a:extLst>
              <a:ext uri="{FF2B5EF4-FFF2-40B4-BE49-F238E27FC236}">
                <a16:creationId xmlns:a16="http://schemas.microsoft.com/office/drawing/2014/main" id="{6C9B6CCF-E152-6C69-A17D-6E2AB4DFFFD1}"/>
              </a:ext>
            </a:extLst>
          </p:cNvPr>
          <p:cNvCxnSpPr/>
          <p:nvPr/>
        </p:nvCxnSpPr>
        <p:spPr>
          <a:xfrm flipH="1">
            <a:off x="7353600" y="559837"/>
            <a:ext cx="93306" cy="5878285"/>
          </a:xfrm>
          <a:prstGeom prst="line">
            <a:avLst/>
          </a:prstGeom>
          <a:ln>
            <a:solidFill>
              <a:srgbClr val="C00000">
                <a:alpha val="6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D5349A6-78E1-E856-5A8D-A4A4927BB111}"/>
              </a:ext>
            </a:extLst>
          </p:cNvPr>
          <p:cNvSpPr txBox="1"/>
          <p:nvPr/>
        </p:nvSpPr>
        <p:spPr>
          <a:xfrm>
            <a:off x="7998219" y="1677955"/>
            <a:ext cx="3891167" cy="3970318"/>
          </a:xfrm>
          <a:prstGeom prst="rect">
            <a:avLst/>
          </a:prstGeom>
          <a:noFill/>
        </p:spPr>
        <p:txBody>
          <a:bodyPr wrap="square" rtlCol="0">
            <a:spAutoFit/>
          </a:bodyPr>
          <a:lstStyle/>
          <a:p>
            <a:pPr marL="285750" indent="-285750">
              <a:buFont typeface="Wingdings" panose="05000000000000000000" pitchFamily="2" charset="2"/>
              <a:buChar char="ü"/>
            </a:pPr>
            <a:r>
              <a:rPr lang="en-US" sz="1800" dirty="0">
                <a:solidFill>
                  <a:schemeClr val="accent6"/>
                </a:solidFill>
              </a:rPr>
              <a:t>No Emissions</a:t>
            </a:r>
          </a:p>
          <a:p>
            <a:pPr marL="285750" indent="-285750">
              <a:buFont typeface="Wingdings" panose="05000000000000000000" pitchFamily="2" charset="2"/>
              <a:buChar char="ü"/>
            </a:pPr>
            <a:r>
              <a:rPr lang="en-US" sz="1800" dirty="0">
                <a:solidFill>
                  <a:schemeClr val="accent6"/>
                </a:solidFill>
              </a:rPr>
              <a:t>No Fossil Fuel</a:t>
            </a:r>
          </a:p>
          <a:p>
            <a:pPr marL="285750" indent="-285750">
              <a:buFont typeface="Wingdings" panose="05000000000000000000" pitchFamily="2" charset="2"/>
              <a:buChar char="ü"/>
            </a:pPr>
            <a:r>
              <a:rPr lang="en-US" sz="1800" dirty="0">
                <a:solidFill>
                  <a:schemeClr val="accent6"/>
                </a:solidFill>
              </a:rPr>
              <a:t>No Carbon Footprint</a:t>
            </a:r>
          </a:p>
          <a:p>
            <a:pPr marL="285750" indent="-285750">
              <a:buFont typeface="Wingdings" panose="05000000000000000000" pitchFamily="2" charset="2"/>
              <a:buChar char="ü"/>
            </a:pPr>
            <a:r>
              <a:rPr lang="en-US" sz="1800" dirty="0">
                <a:solidFill>
                  <a:schemeClr val="accent6"/>
                </a:solidFill>
              </a:rPr>
              <a:t>No Air and Water Permits Required</a:t>
            </a:r>
          </a:p>
          <a:p>
            <a:pPr marL="285750" indent="-285750">
              <a:buFont typeface="Wingdings" panose="05000000000000000000" pitchFamily="2" charset="2"/>
              <a:buChar char="ü"/>
            </a:pPr>
            <a:r>
              <a:rPr lang="en-US" sz="1800" dirty="0">
                <a:solidFill>
                  <a:schemeClr val="accent6"/>
                </a:solidFill>
              </a:rPr>
              <a:t>No Smoke Stacks or Tall Buildings</a:t>
            </a:r>
          </a:p>
          <a:p>
            <a:pPr marL="285750" indent="-285750">
              <a:buFont typeface="Wingdings" panose="05000000000000000000" pitchFamily="2" charset="2"/>
              <a:buChar char="ü"/>
            </a:pPr>
            <a:r>
              <a:rPr lang="en-US" sz="1800" dirty="0">
                <a:solidFill>
                  <a:schemeClr val="accent6"/>
                </a:solidFill>
              </a:rPr>
              <a:t>No Radiation</a:t>
            </a:r>
          </a:p>
          <a:p>
            <a:pPr marL="285750" indent="-285750">
              <a:buFont typeface="Wingdings" panose="05000000000000000000" pitchFamily="2" charset="2"/>
              <a:buChar char="ü"/>
            </a:pPr>
            <a:r>
              <a:rPr lang="en-US" sz="1800" dirty="0">
                <a:solidFill>
                  <a:schemeClr val="accent6"/>
                </a:solidFill>
              </a:rPr>
              <a:t>Easily Expandable</a:t>
            </a:r>
          </a:p>
          <a:p>
            <a:pPr marL="285750" indent="-285750">
              <a:buFont typeface="Wingdings" panose="05000000000000000000" pitchFamily="2" charset="2"/>
              <a:buChar char="ü"/>
            </a:pPr>
            <a:r>
              <a:rPr lang="en-US" sz="1800" dirty="0">
                <a:solidFill>
                  <a:schemeClr val="accent6"/>
                </a:solidFill>
              </a:rPr>
              <a:t>Value-added By-products</a:t>
            </a:r>
          </a:p>
          <a:p>
            <a:pPr marL="285750" indent="-285750">
              <a:buFont typeface="Wingdings" panose="05000000000000000000" pitchFamily="2" charset="2"/>
              <a:buChar char="ü"/>
            </a:pPr>
            <a:r>
              <a:rPr lang="en-US" sz="1800" dirty="0">
                <a:solidFill>
                  <a:schemeClr val="accent6"/>
                </a:solidFill>
              </a:rPr>
              <a:t>Affordable and Sustainable,</a:t>
            </a:r>
          </a:p>
          <a:p>
            <a:pPr marL="285750" indent="-285750">
              <a:buFont typeface="Wingdings" panose="05000000000000000000" pitchFamily="2" charset="2"/>
              <a:buChar char="ü"/>
            </a:pPr>
            <a:r>
              <a:rPr lang="en-US" sz="1800" dirty="0">
                <a:solidFill>
                  <a:schemeClr val="accent6"/>
                </a:solidFill>
              </a:rPr>
              <a:t>Cost-Effective</a:t>
            </a:r>
          </a:p>
          <a:p>
            <a:pPr marL="285750" indent="-285750">
              <a:buFont typeface="Wingdings" panose="05000000000000000000" pitchFamily="2" charset="2"/>
              <a:buChar char="ü"/>
            </a:pPr>
            <a:r>
              <a:rPr lang="en-US" dirty="0">
                <a:solidFill>
                  <a:schemeClr val="accent6"/>
                </a:solidFill>
              </a:rPr>
              <a:t>Efficient </a:t>
            </a:r>
            <a:r>
              <a:rPr lang="en-US" sz="1800" dirty="0">
                <a:solidFill>
                  <a:schemeClr val="accent6"/>
                </a:solidFill>
              </a:rPr>
              <a:t>Time-to-Market</a:t>
            </a:r>
          </a:p>
          <a:p>
            <a:endParaRPr lang="en-US" dirty="0"/>
          </a:p>
        </p:txBody>
      </p:sp>
    </p:spTree>
    <p:extLst>
      <p:ext uri="{BB962C8B-B14F-4D97-AF65-F5344CB8AC3E}">
        <p14:creationId xmlns:p14="http://schemas.microsoft.com/office/powerpoint/2010/main" val="53648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88A6F19-2D98-1C4E-5D6A-20EBD0B0108F}"/>
              </a:ext>
            </a:extLst>
          </p:cNvPr>
          <p:cNvSpPr/>
          <p:nvPr/>
        </p:nvSpPr>
        <p:spPr>
          <a:xfrm>
            <a:off x="251554" y="4951467"/>
            <a:ext cx="2296400" cy="18003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a:extLst>
              <a:ext uri="{FF2B5EF4-FFF2-40B4-BE49-F238E27FC236}">
                <a16:creationId xmlns:a16="http://schemas.microsoft.com/office/drawing/2014/main" id="{029051C6-6770-E814-D552-5E8247024E20}"/>
              </a:ext>
            </a:extLst>
          </p:cNvPr>
          <p:cNvPicPr>
            <a:picLocks noChangeAspect="1"/>
          </p:cNvPicPr>
          <p:nvPr/>
        </p:nvPicPr>
        <p:blipFill>
          <a:blip r:embed="rId2"/>
          <a:stretch>
            <a:fillRect/>
          </a:stretch>
        </p:blipFill>
        <p:spPr>
          <a:xfrm>
            <a:off x="8736172" y="4806118"/>
            <a:ext cx="609653" cy="335309"/>
          </a:xfrm>
          <a:prstGeom prst="rect">
            <a:avLst/>
          </a:prstGeom>
        </p:spPr>
      </p:pic>
      <p:pic>
        <p:nvPicPr>
          <p:cNvPr id="70" name="Picture 69">
            <a:extLst>
              <a:ext uri="{FF2B5EF4-FFF2-40B4-BE49-F238E27FC236}">
                <a16:creationId xmlns:a16="http://schemas.microsoft.com/office/drawing/2014/main" id="{98B27F68-37A5-575E-CA99-0B3D9C831B4B}"/>
              </a:ext>
            </a:extLst>
          </p:cNvPr>
          <p:cNvPicPr>
            <a:picLocks noChangeAspect="1"/>
          </p:cNvPicPr>
          <p:nvPr/>
        </p:nvPicPr>
        <p:blipFill>
          <a:blip r:embed="rId2"/>
          <a:stretch>
            <a:fillRect/>
          </a:stretch>
        </p:blipFill>
        <p:spPr>
          <a:xfrm>
            <a:off x="8696831" y="4093533"/>
            <a:ext cx="609653" cy="335309"/>
          </a:xfrm>
          <a:prstGeom prst="rect">
            <a:avLst/>
          </a:prstGeom>
        </p:spPr>
      </p:pic>
      <p:cxnSp>
        <p:nvCxnSpPr>
          <p:cNvPr id="62" name="Straight Arrow Connector 61">
            <a:extLst>
              <a:ext uri="{FF2B5EF4-FFF2-40B4-BE49-F238E27FC236}">
                <a16:creationId xmlns:a16="http://schemas.microsoft.com/office/drawing/2014/main" id="{26C47BA5-6BB3-B117-64D9-1182190D1D37}"/>
              </a:ext>
            </a:extLst>
          </p:cNvPr>
          <p:cNvCxnSpPr>
            <a:stCxn id="13" idx="0"/>
            <a:endCxn id="16" idx="3"/>
          </p:cNvCxnSpPr>
          <p:nvPr/>
        </p:nvCxnSpPr>
        <p:spPr>
          <a:xfrm flipV="1">
            <a:off x="7046800" y="4261188"/>
            <a:ext cx="410584" cy="8963"/>
          </a:xfrm>
          <a:prstGeom prst="straightConnector1">
            <a:avLst/>
          </a:prstGeom>
          <a:ln w="5715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A881471-CAAC-AB29-FE1E-7E79E5E3D41E}"/>
              </a:ext>
            </a:extLst>
          </p:cNvPr>
          <p:cNvCxnSpPr>
            <a:cxnSpLocks/>
          </p:cNvCxnSpPr>
          <p:nvPr/>
        </p:nvCxnSpPr>
        <p:spPr>
          <a:xfrm>
            <a:off x="6994039" y="4395658"/>
            <a:ext cx="607488" cy="457200"/>
          </a:xfrm>
          <a:prstGeom prst="straightConnector1">
            <a:avLst/>
          </a:prstGeom>
          <a:ln w="5715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4996D7F-C973-7C27-D9C0-D4A76AC18EB8}"/>
              </a:ext>
            </a:extLst>
          </p:cNvPr>
          <p:cNvCxnSpPr>
            <a:stCxn id="13" idx="1"/>
          </p:cNvCxnSpPr>
          <p:nvPr/>
        </p:nvCxnSpPr>
        <p:spPr>
          <a:xfrm>
            <a:off x="6898883" y="4565986"/>
            <a:ext cx="724473" cy="1051859"/>
          </a:xfrm>
          <a:prstGeom prst="straightConnector1">
            <a:avLst/>
          </a:prstGeom>
          <a:ln w="57150">
            <a:solidFill>
              <a:srgbClr val="FFFF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D71A9B5-C510-3AB2-F496-C1469C432505}"/>
              </a:ext>
            </a:extLst>
          </p:cNvPr>
          <p:cNvCxnSpPr/>
          <p:nvPr/>
        </p:nvCxnSpPr>
        <p:spPr>
          <a:xfrm>
            <a:off x="4684598" y="2154481"/>
            <a:ext cx="0" cy="3564964"/>
          </a:xfrm>
          <a:prstGeom prst="line">
            <a:avLst/>
          </a:prstGeom>
          <a:ln w="57150">
            <a:solidFill>
              <a:schemeClr val="bg2">
                <a:lumMod val="20000"/>
                <a:lumOff val="8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AE3AABF-45D7-EB3D-4312-768AD555CAA5}"/>
              </a:ext>
            </a:extLst>
          </p:cNvPr>
          <p:cNvCxnSpPr>
            <a:cxnSpLocks/>
            <a:stCxn id="9" idx="1"/>
          </p:cNvCxnSpPr>
          <p:nvPr/>
        </p:nvCxnSpPr>
        <p:spPr>
          <a:xfrm>
            <a:off x="5231448" y="3848809"/>
            <a:ext cx="520979" cy="1004049"/>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42872A4-E97F-5D71-0B67-870F9BC03114}"/>
              </a:ext>
            </a:extLst>
          </p:cNvPr>
          <p:cNvCxnSpPr>
            <a:cxnSpLocks/>
          </p:cNvCxnSpPr>
          <p:nvPr/>
        </p:nvCxnSpPr>
        <p:spPr>
          <a:xfrm>
            <a:off x="5305406" y="3678481"/>
            <a:ext cx="425824" cy="421342"/>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2B29673C-022E-46A6-B6D0-897745EDD8A5}"/>
              </a:ext>
            </a:extLst>
          </p:cNvPr>
          <p:cNvPicPr>
            <a:picLocks noChangeAspect="1"/>
          </p:cNvPicPr>
          <p:nvPr/>
        </p:nvPicPr>
        <p:blipFill>
          <a:blip r:embed="rId3"/>
          <a:stretch>
            <a:fillRect/>
          </a:stretch>
        </p:blipFill>
        <p:spPr>
          <a:xfrm>
            <a:off x="3497285" y="3385319"/>
            <a:ext cx="707197" cy="335309"/>
          </a:xfrm>
          <a:prstGeom prst="rect">
            <a:avLst/>
          </a:prstGeom>
        </p:spPr>
      </p:pic>
      <p:cxnSp>
        <p:nvCxnSpPr>
          <p:cNvPr id="37" name="Straight Connector 36">
            <a:extLst>
              <a:ext uri="{FF2B5EF4-FFF2-40B4-BE49-F238E27FC236}">
                <a16:creationId xmlns:a16="http://schemas.microsoft.com/office/drawing/2014/main" id="{6093D679-FA07-CF24-A687-6110C4C63992}"/>
              </a:ext>
            </a:extLst>
          </p:cNvPr>
          <p:cNvCxnSpPr>
            <a:cxnSpLocks/>
          </p:cNvCxnSpPr>
          <p:nvPr/>
        </p:nvCxnSpPr>
        <p:spPr>
          <a:xfrm>
            <a:off x="2872508" y="1987954"/>
            <a:ext cx="0" cy="1339273"/>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FAA455C5-A7B3-777D-9506-764A60B9D0BB}"/>
              </a:ext>
            </a:extLst>
          </p:cNvPr>
          <p:cNvPicPr>
            <a:picLocks noChangeAspect="1"/>
          </p:cNvPicPr>
          <p:nvPr/>
        </p:nvPicPr>
        <p:blipFill>
          <a:blip r:embed="rId4"/>
          <a:stretch>
            <a:fillRect/>
          </a:stretch>
        </p:blipFill>
        <p:spPr>
          <a:xfrm flipV="1">
            <a:off x="1529356" y="3509581"/>
            <a:ext cx="599408" cy="737733"/>
          </a:xfrm>
          <a:prstGeom prst="rect">
            <a:avLst/>
          </a:prstGeom>
        </p:spPr>
      </p:pic>
      <p:cxnSp>
        <p:nvCxnSpPr>
          <p:cNvPr id="32" name="Straight Connector 31">
            <a:extLst>
              <a:ext uri="{FF2B5EF4-FFF2-40B4-BE49-F238E27FC236}">
                <a16:creationId xmlns:a16="http://schemas.microsoft.com/office/drawing/2014/main" id="{CCDCF665-E39E-F716-28B6-D624D680D74F}"/>
              </a:ext>
            </a:extLst>
          </p:cNvPr>
          <p:cNvCxnSpPr>
            <a:cxnSpLocks/>
          </p:cNvCxnSpPr>
          <p:nvPr/>
        </p:nvCxnSpPr>
        <p:spPr>
          <a:xfrm>
            <a:off x="1513784" y="2828331"/>
            <a:ext cx="575533" cy="724643"/>
          </a:xfrm>
          <a:prstGeom prst="line">
            <a:avLst/>
          </a:prstGeom>
          <a:ln w="57150">
            <a:solidFill>
              <a:schemeClr val="bg2">
                <a:lumMod val="20000"/>
                <a:lumOff val="8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F38BE3-32C1-282C-9063-5977C1B33FED}"/>
              </a:ext>
            </a:extLst>
          </p:cNvPr>
          <p:cNvCxnSpPr>
            <a:stCxn id="4" idx="0"/>
            <a:endCxn id="7" idx="3"/>
          </p:cNvCxnSpPr>
          <p:nvPr/>
        </p:nvCxnSpPr>
        <p:spPr>
          <a:xfrm>
            <a:off x="1641082" y="3552974"/>
            <a:ext cx="510990" cy="0"/>
          </a:xfrm>
          <a:prstGeom prst="straightConnector1">
            <a:avLst/>
          </a:prstGeom>
          <a:ln w="57150">
            <a:solidFill>
              <a:schemeClr val="bg2">
                <a:lumMod val="20000"/>
                <a:lumOff val="80000"/>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Hexagon 2">
            <a:extLst>
              <a:ext uri="{FF2B5EF4-FFF2-40B4-BE49-F238E27FC236}">
                <a16:creationId xmlns:a16="http://schemas.microsoft.com/office/drawing/2014/main" id="{8D036735-829E-C33E-2972-3E62375FE089}"/>
              </a:ext>
            </a:extLst>
          </p:cNvPr>
          <p:cNvSpPr/>
          <p:nvPr/>
        </p:nvSpPr>
        <p:spPr>
          <a:xfrm>
            <a:off x="251554" y="2459282"/>
            <a:ext cx="1389529" cy="591670"/>
          </a:xfrm>
          <a:prstGeom prst="hexagon">
            <a:avLst/>
          </a:prstGeom>
          <a:solidFill>
            <a:schemeClr val="bg1">
              <a:lumMod val="65000"/>
              <a:lumOff val="3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Wastewater</a:t>
            </a:r>
          </a:p>
          <a:p>
            <a:pPr algn="ctr"/>
            <a:r>
              <a:rPr lang="en-US" sz="1100" dirty="0"/>
              <a:t>Gray Water</a:t>
            </a:r>
          </a:p>
        </p:txBody>
      </p:sp>
      <p:sp>
        <p:nvSpPr>
          <p:cNvPr id="4" name="Hexagon 3">
            <a:extLst>
              <a:ext uri="{FF2B5EF4-FFF2-40B4-BE49-F238E27FC236}">
                <a16:creationId xmlns:a16="http://schemas.microsoft.com/office/drawing/2014/main" id="{1655D81E-EDC8-611C-2F2E-5D463F9378FD}"/>
              </a:ext>
            </a:extLst>
          </p:cNvPr>
          <p:cNvSpPr/>
          <p:nvPr/>
        </p:nvSpPr>
        <p:spPr>
          <a:xfrm>
            <a:off x="251553" y="3257139"/>
            <a:ext cx="1389529" cy="591670"/>
          </a:xfrm>
          <a:prstGeom prst="hexagon">
            <a:avLst/>
          </a:prstGeom>
          <a:solidFill>
            <a:schemeClr val="bg1">
              <a:lumMod val="65000"/>
              <a:lumOff val="3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PFAS</a:t>
            </a:r>
          </a:p>
        </p:txBody>
      </p:sp>
      <p:sp>
        <p:nvSpPr>
          <p:cNvPr id="5" name="Hexagon 4">
            <a:extLst>
              <a:ext uri="{FF2B5EF4-FFF2-40B4-BE49-F238E27FC236}">
                <a16:creationId xmlns:a16="http://schemas.microsoft.com/office/drawing/2014/main" id="{1E45D513-22A0-D4D3-9397-830FEEF5DF6A}"/>
              </a:ext>
            </a:extLst>
          </p:cNvPr>
          <p:cNvSpPr/>
          <p:nvPr/>
        </p:nvSpPr>
        <p:spPr>
          <a:xfrm>
            <a:off x="251553" y="4081895"/>
            <a:ext cx="1389529" cy="591670"/>
          </a:xfrm>
          <a:prstGeom prst="hexagon">
            <a:avLst/>
          </a:prstGeom>
          <a:solidFill>
            <a:schemeClr val="bg1">
              <a:lumMod val="65000"/>
              <a:lumOff val="3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Well Water</a:t>
            </a:r>
          </a:p>
        </p:txBody>
      </p:sp>
      <p:sp>
        <p:nvSpPr>
          <p:cNvPr id="6" name="Hexagon 5">
            <a:extLst>
              <a:ext uri="{FF2B5EF4-FFF2-40B4-BE49-F238E27FC236}">
                <a16:creationId xmlns:a16="http://schemas.microsoft.com/office/drawing/2014/main" id="{C458C9D6-1721-BD1D-7231-9A3143AE1330}"/>
              </a:ext>
            </a:extLst>
          </p:cNvPr>
          <p:cNvSpPr/>
          <p:nvPr/>
        </p:nvSpPr>
        <p:spPr>
          <a:xfrm>
            <a:off x="2152072" y="1562811"/>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3MW</a:t>
            </a:r>
          </a:p>
          <a:p>
            <a:pPr algn="ctr"/>
            <a:r>
              <a:rPr lang="en-US" sz="1100" dirty="0"/>
              <a:t>Solar Panel</a:t>
            </a:r>
          </a:p>
          <a:p>
            <a:pPr algn="ctr"/>
            <a:r>
              <a:rPr lang="en-US" sz="1100" dirty="0"/>
              <a:t>Start-up</a:t>
            </a:r>
          </a:p>
        </p:txBody>
      </p:sp>
      <p:sp>
        <p:nvSpPr>
          <p:cNvPr id="7" name="Hexagon 6">
            <a:extLst>
              <a:ext uri="{FF2B5EF4-FFF2-40B4-BE49-F238E27FC236}">
                <a16:creationId xmlns:a16="http://schemas.microsoft.com/office/drawing/2014/main" id="{108650EF-7933-093B-D746-C5B95FBF2F48}"/>
              </a:ext>
            </a:extLst>
          </p:cNvPr>
          <p:cNvSpPr/>
          <p:nvPr/>
        </p:nvSpPr>
        <p:spPr>
          <a:xfrm>
            <a:off x="2152072" y="3257139"/>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Phoenix</a:t>
            </a:r>
          </a:p>
          <a:p>
            <a:pPr algn="ctr"/>
            <a:r>
              <a:rPr lang="en-US" sz="1100" dirty="0"/>
              <a:t>Induction</a:t>
            </a:r>
          </a:p>
        </p:txBody>
      </p:sp>
      <p:sp>
        <p:nvSpPr>
          <p:cNvPr id="8" name="Hexagon 7">
            <a:extLst>
              <a:ext uri="{FF2B5EF4-FFF2-40B4-BE49-F238E27FC236}">
                <a16:creationId xmlns:a16="http://schemas.microsoft.com/office/drawing/2014/main" id="{4DA95AD4-D0CF-E8DB-8C49-214936A8F2CD}"/>
              </a:ext>
            </a:extLst>
          </p:cNvPr>
          <p:cNvSpPr/>
          <p:nvPr/>
        </p:nvSpPr>
        <p:spPr>
          <a:xfrm>
            <a:off x="3989836" y="1562811"/>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Aquaponics Operations</a:t>
            </a:r>
          </a:p>
        </p:txBody>
      </p:sp>
      <p:sp>
        <p:nvSpPr>
          <p:cNvPr id="9" name="Hexagon 8">
            <a:extLst>
              <a:ext uri="{FF2B5EF4-FFF2-40B4-BE49-F238E27FC236}">
                <a16:creationId xmlns:a16="http://schemas.microsoft.com/office/drawing/2014/main" id="{526C08DB-4726-702B-2BAC-27A21515B729}"/>
              </a:ext>
            </a:extLst>
          </p:cNvPr>
          <p:cNvSpPr/>
          <p:nvPr/>
        </p:nvSpPr>
        <p:spPr>
          <a:xfrm>
            <a:off x="3989836" y="3257139"/>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25 MW</a:t>
            </a:r>
          </a:p>
          <a:p>
            <a:pPr algn="ctr"/>
            <a:r>
              <a:rPr lang="en-US" sz="1100" dirty="0"/>
              <a:t>Steam/Electric Turbine</a:t>
            </a:r>
          </a:p>
        </p:txBody>
      </p:sp>
      <p:sp>
        <p:nvSpPr>
          <p:cNvPr id="10" name="Hexagon 9">
            <a:extLst>
              <a:ext uri="{FF2B5EF4-FFF2-40B4-BE49-F238E27FC236}">
                <a16:creationId xmlns:a16="http://schemas.microsoft.com/office/drawing/2014/main" id="{110C59F0-0469-A41A-1CFF-09DBC19C0365}"/>
              </a:ext>
            </a:extLst>
          </p:cNvPr>
          <p:cNvSpPr/>
          <p:nvPr/>
        </p:nvSpPr>
        <p:spPr>
          <a:xfrm>
            <a:off x="3989835" y="4557023"/>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Water Bottling Operations</a:t>
            </a:r>
          </a:p>
        </p:txBody>
      </p:sp>
      <p:sp>
        <p:nvSpPr>
          <p:cNvPr id="11" name="Hexagon 10">
            <a:extLst>
              <a:ext uri="{FF2B5EF4-FFF2-40B4-BE49-F238E27FC236}">
                <a16:creationId xmlns:a16="http://schemas.microsoft.com/office/drawing/2014/main" id="{DADF1B49-F8C2-4613-91E8-6DECFDFB4863}"/>
              </a:ext>
            </a:extLst>
          </p:cNvPr>
          <p:cNvSpPr/>
          <p:nvPr/>
        </p:nvSpPr>
        <p:spPr>
          <a:xfrm>
            <a:off x="3989834" y="5498317"/>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050" dirty="0"/>
              <a:t>Medical Grade Water Production</a:t>
            </a:r>
          </a:p>
        </p:txBody>
      </p:sp>
      <p:sp>
        <p:nvSpPr>
          <p:cNvPr id="12" name="Hexagon 11">
            <a:extLst>
              <a:ext uri="{FF2B5EF4-FFF2-40B4-BE49-F238E27FC236}">
                <a16:creationId xmlns:a16="http://schemas.microsoft.com/office/drawing/2014/main" id="{694DFE35-8EAA-9911-CA45-EC9A1486E1BB}"/>
              </a:ext>
            </a:extLst>
          </p:cNvPr>
          <p:cNvSpPr/>
          <p:nvPr/>
        </p:nvSpPr>
        <p:spPr>
          <a:xfrm>
            <a:off x="5657271" y="3257139"/>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Electrical Grid</a:t>
            </a:r>
          </a:p>
        </p:txBody>
      </p:sp>
      <p:sp>
        <p:nvSpPr>
          <p:cNvPr id="13" name="Hexagon 12">
            <a:extLst>
              <a:ext uri="{FF2B5EF4-FFF2-40B4-BE49-F238E27FC236}">
                <a16:creationId xmlns:a16="http://schemas.microsoft.com/office/drawing/2014/main" id="{A74DB16A-5C0F-0365-8524-799B197DD98A}"/>
              </a:ext>
            </a:extLst>
          </p:cNvPr>
          <p:cNvSpPr/>
          <p:nvPr/>
        </p:nvSpPr>
        <p:spPr>
          <a:xfrm>
            <a:off x="5657271" y="3974316"/>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Hydrogen</a:t>
            </a:r>
          </a:p>
          <a:p>
            <a:pPr algn="ctr"/>
            <a:r>
              <a:rPr lang="en-US" sz="1100" dirty="0"/>
              <a:t>Electrolysis</a:t>
            </a:r>
          </a:p>
        </p:txBody>
      </p:sp>
      <p:sp>
        <p:nvSpPr>
          <p:cNvPr id="14" name="Hexagon 13">
            <a:extLst>
              <a:ext uri="{FF2B5EF4-FFF2-40B4-BE49-F238E27FC236}">
                <a16:creationId xmlns:a16="http://schemas.microsoft.com/office/drawing/2014/main" id="{21E11E95-641C-1AC8-346D-E11EF0432CB0}"/>
              </a:ext>
            </a:extLst>
          </p:cNvPr>
          <p:cNvSpPr/>
          <p:nvPr/>
        </p:nvSpPr>
        <p:spPr>
          <a:xfrm>
            <a:off x="5657271" y="4691493"/>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Battery Storage</a:t>
            </a:r>
          </a:p>
        </p:txBody>
      </p:sp>
      <p:sp>
        <p:nvSpPr>
          <p:cNvPr id="15" name="Hexagon 14">
            <a:extLst>
              <a:ext uri="{FF2B5EF4-FFF2-40B4-BE49-F238E27FC236}">
                <a16:creationId xmlns:a16="http://schemas.microsoft.com/office/drawing/2014/main" id="{8CF8F85B-86FE-7B79-716E-6785FE972E48}"/>
              </a:ext>
            </a:extLst>
          </p:cNvPr>
          <p:cNvSpPr/>
          <p:nvPr/>
        </p:nvSpPr>
        <p:spPr>
          <a:xfrm>
            <a:off x="5657271" y="5498317"/>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Electrical Grid</a:t>
            </a:r>
          </a:p>
        </p:txBody>
      </p:sp>
      <p:sp>
        <p:nvSpPr>
          <p:cNvPr id="16" name="Hexagon 15">
            <a:extLst>
              <a:ext uri="{FF2B5EF4-FFF2-40B4-BE49-F238E27FC236}">
                <a16:creationId xmlns:a16="http://schemas.microsoft.com/office/drawing/2014/main" id="{08BC8C1E-AE7B-F59C-88AF-01EE43375935}"/>
              </a:ext>
            </a:extLst>
          </p:cNvPr>
          <p:cNvSpPr/>
          <p:nvPr/>
        </p:nvSpPr>
        <p:spPr>
          <a:xfrm>
            <a:off x="7457384" y="3965353"/>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Ammonia Production</a:t>
            </a:r>
          </a:p>
        </p:txBody>
      </p:sp>
      <p:sp>
        <p:nvSpPr>
          <p:cNvPr id="17" name="Hexagon 16">
            <a:extLst>
              <a:ext uri="{FF2B5EF4-FFF2-40B4-BE49-F238E27FC236}">
                <a16:creationId xmlns:a16="http://schemas.microsoft.com/office/drawing/2014/main" id="{D6847C1C-3529-4F26-EA4F-04593F69AE0F}"/>
              </a:ext>
            </a:extLst>
          </p:cNvPr>
          <p:cNvSpPr/>
          <p:nvPr/>
        </p:nvSpPr>
        <p:spPr>
          <a:xfrm>
            <a:off x="9124820" y="3965353"/>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Storage</a:t>
            </a:r>
          </a:p>
        </p:txBody>
      </p:sp>
      <p:sp>
        <p:nvSpPr>
          <p:cNvPr id="18" name="Hexagon 17">
            <a:extLst>
              <a:ext uri="{FF2B5EF4-FFF2-40B4-BE49-F238E27FC236}">
                <a16:creationId xmlns:a16="http://schemas.microsoft.com/office/drawing/2014/main" id="{DA6E6638-07CA-18A3-44B1-79F2376E999E}"/>
              </a:ext>
            </a:extLst>
          </p:cNvPr>
          <p:cNvSpPr/>
          <p:nvPr/>
        </p:nvSpPr>
        <p:spPr>
          <a:xfrm>
            <a:off x="7504895" y="4731835"/>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Liquid Hydrogen Production</a:t>
            </a:r>
          </a:p>
        </p:txBody>
      </p:sp>
      <p:sp>
        <p:nvSpPr>
          <p:cNvPr id="19" name="Hexagon 18">
            <a:extLst>
              <a:ext uri="{FF2B5EF4-FFF2-40B4-BE49-F238E27FC236}">
                <a16:creationId xmlns:a16="http://schemas.microsoft.com/office/drawing/2014/main" id="{2B8D6F1D-24B8-5D23-31D8-4A258B2F3739}"/>
              </a:ext>
            </a:extLst>
          </p:cNvPr>
          <p:cNvSpPr/>
          <p:nvPr/>
        </p:nvSpPr>
        <p:spPr>
          <a:xfrm>
            <a:off x="9187573" y="4673565"/>
            <a:ext cx="1389529" cy="591670"/>
          </a:xfrm>
          <a:prstGeom prst="hexagon">
            <a:avLst/>
          </a:prstGeom>
          <a:solidFill>
            <a:schemeClr val="bg2">
              <a:lumMod val="5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Storage</a:t>
            </a:r>
          </a:p>
        </p:txBody>
      </p:sp>
      <p:sp>
        <p:nvSpPr>
          <p:cNvPr id="20" name="Hexagon 19">
            <a:extLst>
              <a:ext uri="{FF2B5EF4-FFF2-40B4-BE49-F238E27FC236}">
                <a16:creationId xmlns:a16="http://schemas.microsoft.com/office/drawing/2014/main" id="{1FAFA70B-0D76-1DFC-4133-815CC7732BC1}"/>
              </a:ext>
            </a:extLst>
          </p:cNvPr>
          <p:cNvSpPr/>
          <p:nvPr/>
        </p:nvSpPr>
        <p:spPr>
          <a:xfrm>
            <a:off x="7504896" y="5498317"/>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Green Steel Production</a:t>
            </a:r>
          </a:p>
        </p:txBody>
      </p:sp>
      <p:sp>
        <p:nvSpPr>
          <p:cNvPr id="21" name="Hexagon 20">
            <a:extLst>
              <a:ext uri="{FF2B5EF4-FFF2-40B4-BE49-F238E27FC236}">
                <a16:creationId xmlns:a16="http://schemas.microsoft.com/office/drawing/2014/main" id="{E763C8A6-D46A-F851-0491-2E383127D336}"/>
              </a:ext>
            </a:extLst>
          </p:cNvPr>
          <p:cNvSpPr/>
          <p:nvPr/>
        </p:nvSpPr>
        <p:spPr>
          <a:xfrm>
            <a:off x="532873" y="6073986"/>
            <a:ext cx="1389529" cy="591670"/>
          </a:xfrm>
          <a:prstGeom prst="hexagon">
            <a:avLst/>
          </a:prstGeom>
          <a:solidFill>
            <a:schemeClr val="accent2">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Income Generating By-products</a:t>
            </a:r>
          </a:p>
        </p:txBody>
      </p:sp>
      <p:cxnSp>
        <p:nvCxnSpPr>
          <p:cNvPr id="42" name="Straight Arrow Connector 41">
            <a:extLst>
              <a:ext uri="{FF2B5EF4-FFF2-40B4-BE49-F238E27FC236}">
                <a16:creationId xmlns:a16="http://schemas.microsoft.com/office/drawing/2014/main" id="{FAD3C914-F5A3-FEA9-ADC8-BD133FB00220}"/>
              </a:ext>
            </a:extLst>
          </p:cNvPr>
          <p:cNvCxnSpPr>
            <a:stCxn id="9" idx="0"/>
            <a:endCxn id="12" idx="3"/>
          </p:cNvCxnSpPr>
          <p:nvPr/>
        </p:nvCxnSpPr>
        <p:spPr>
          <a:xfrm>
            <a:off x="5379365" y="3552974"/>
            <a:ext cx="277906" cy="0"/>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883E389-514E-33EE-D17E-4D3E808DD4F4}"/>
              </a:ext>
            </a:extLst>
          </p:cNvPr>
          <p:cNvCxnSpPr/>
          <p:nvPr/>
        </p:nvCxnSpPr>
        <p:spPr>
          <a:xfrm>
            <a:off x="6333818" y="5274200"/>
            <a:ext cx="0" cy="224117"/>
          </a:xfrm>
          <a:prstGeom prst="straightConnector1">
            <a:avLst/>
          </a:prstGeom>
          <a:ln w="571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5A041193-254A-5AE2-0548-11D2A27A0104}"/>
              </a:ext>
            </a:extLst>
          </p:cNvPr>
          <p:cNvSpPr/>
          <p:nvPr/>
        </p:nvSpPr>
        <p:spPr>
          <a:xfrm>
            <a:off x="4464584" y="2533457"/>
            <a:ext cx="440025" cy="425388"/>
          </a:xfrm>
          <a:prstGeom prst="ellipse">
            <a:avLst/>
          </a:prstGeom>
          <a:solidFill>
            <a:schemeClr val="tx2">
              <a:lumMod val="20000"/>
              <a:lumOff val="80000"/>
            </a:schemeClr>
          </a:solid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Arrow Connector 57">
            <a:extLst>
              <a:ext uri="{FF2B5EF4-FFF2-40B4-BE49-F238E27FC236}">
                <a16:creationId xmlns:a16="http://schemas.microsoft.com/office/drawing/2014/main" id="{0B6E4836-38AC-E0DB-ECD3-B507A60CDCCB}"/>
              </a:ext>
            </a:extLst>
          </p:cNvPr>
          <p:cNvCxnSpPr/>
          <p:nvPr/>
        </p:nvCxnSpPr>
        <p:spPr>
          <a:xfrm flipH="1">
            <a:off x="12847782" y="863600"/>
            <a:ext cx="591127" cy="699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203D07E-010B-BF42-FDE4-224A01838AD6}"/>
              </a:ext>
            </a:extLst>
          </p:cNvPr>
          <p:cNvSpPr txBox="1"/>
          <p:nvPr/>
        </p:nvSpPr>
        <p:spPr>
          <a:xfrm>
            <a:off x="3505841" y="2357623"/>
            <a:ext cx="893193" cy="738664"/>
          </a:xfrm>
          <a:prstGeom prst="rect">
            <a:avLst/>
          </a:prstGeom>
          <a:noFill/>
        </p:spPr>
        <p:txBody>
          <a:bodyPr wrap="none" rtlCol="0">
            <a:spAutoFit/>
          </a:bodyPr>
          <a:lstStyle/>
          <a:p>
            <a:r>
              <a:rPr lang="en-US" sz="1050" dirty="0"/>
              <a:t>Necessary </a:t>
            </a:r>
          </a:p>
          <a:p>
            <a:r>
              <a:rPr lang="en-US" sz="1050" dirty="0"/>
              <a:t>additives/</a:t>
            </a:r>
          </a:p>
          <a:p>
            <a:r>
              <a:rPr lang="en-US" sz="1050" dirty="0"/>
              <a:t>minerals</a:t>
            </a:r>
          </a:p>
          <a:p>
            <a:r>
              <a:rPr lang="en-US" sz="1050" dirty="0"/>
              <a:t>reinjected</a:t>
            </a:r>
          </a:p>
        </p:txBody>
      </p:sp>
      <p:sp>
        <p:nvSpPr>
          <p:cNvPr id="75" name="TextBox 74">
            <a:extLst>
              <a:ext uri="{FF2B5EF4-FFF2-40B4-BE49-F238E27FC236}">
                <a16:creationId xmlns:a16="http://schemas.microsoft.com/office/drawing/2014/main" id="{8BC8CA05-4436-2D6B-31E6-9C3C5323DB7F}"/>
              </a:ext>
            </a:extLst>
          </p:cNvPr>
          <p:cNvSpPr txBox="1"/>
          <p:nvPr/>
        </p:nvSpPr>
        <p:spPr>
          <a:xfrm>
            <a:off x="3481940" y="3810488"/>
            <a:ext cx="893193" cy="738664"/>
          </a:xfrm>
          <a:prstGeom prst="rect">
            <a:avLst/>
          </a:prstGeom>
          <a:noFill/>
        </p:spPr>
        <p:txBody>
          <a:bodyPr wrap="none" rtlCol="0">
            <a:spAutoFit/>
          </a:bodyPr>
          <a:lstStyle/>
          <a:p>
            <a:r>
              <a:rPr lang="en-US" sz="1050" dirty="0"/>
              <a:t>Necessary </a:t>
            </a:r>
          </a:p>
          <a:p>
            <a:r>
              <a:rPr lang="en-US" sz="1050" dirty="0"/>
              <a:t>additives/</a:t>
            </a:r>
          </a:p>
          <a:p>
            <a:r>
              <a:rPr lang="en-US" sz="1050" dirty="0"/>
              <a:t>minerals</a:t>
            </a:r>
          </a:p>
          <a:p>
            <a:r>
              <a:rPr lang="en-US" sz="1050" dirty="0"/>
              <a:t>reinjected</a:t>
            </a:r>
          </a:p>
        </p:txBody>
      </p:sp>
      <p:cxnSp>
        <p:nvCxnSpPr>
          <p:cNvPr id="77" name="Straight Connector 76">
            <a:extLst>
              <a:ext uri="{FF2B5EF4-FFF2-40B4-BE49-F238E27FC236}">
                <a16:creationId xmlns:a16="http://schemas.microsoft.com/office/drawing/2014/main" id="{C9D9E754-FC76-6DD5-CB5F-3B1501EEBA0E}"/>
              </a:ext>
            </a:extLst>
          </p:cNvPr>
          <p:cNvCxnSpPr/>
          <p:nvPr/>
        </p:nvCxnSpPr>
        <p:spPr>
          <a:xfrm>
            <a:off x="493888" y="5893197"/>
            <a:ext cx="690119" cy="8653"/>
          </a:xfrm>
          <a:prstGeom prst="line">
            <a:avLst/>
          </a:prstGeom>
          <a:ln w="57150">
            <a:solidFill>
              <a:schemeClr val="tx2">
                <a:lumMod val="20000"/>
                <a:lumOff val="80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3EEAC56-5B36-8E82-1746-2EEE2D93D729}"/>
              </a:ext>
            </a:extLst>
          </p:cNvPr>
          <p:cNvCxnSpPr/>
          <p:nvPr/>
        </p:nvCxnSpPr>
        <p:spPr>
          <a:xfrm>
            <a:off x="493887" y="5721877"/>
            <a:ext cx="690119" cy="8653"/>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EF26DFE-4158-333E-F455-4757B02AEBA7}"/>
              </a:ext>
            </a:extLst>
          </p:cNvPr>
          <p:cNvCxnSpPr/>
          <p:nvPr/>
        </p:nvCxnSpPr>
        <p:spPr>
          <a:xfrm>
            <a:off x="493886" y="5531934"/>
            <a:ext cx="690119" cy="8653"/>
          </a:xfrm>
          <a:prstGeom prst="line">
            <a:avLst/>
          </a:prstGeom>
          <a:ln w="57150">
            <a:solidFill>
              <a:srgbClr val="FFFF00">
                <a:alpha val="60000"/>
              </a:srgbClr>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713001F-9BCF-E07E-F8D7-095777566A89}"/>
              </a:ext>
            </a:extLst>
          </p:cNvPr>
          <p:cNvSpPr txBox="1"/>
          <p:nvPr/>
        </p:nvSpPr>
        <p:spPr>
          <a:xfrm>
            <a:off x="1245486" y="5421795"/>
            <a:ext cx="1180131" cy="600164"/>
          </a:xfrm>
          <a:prstGeom prst="rect">
            <a:avLst/>
          </a:prstGeom>
          <a:noFill/>
        </p:spPr>
        <p:txBody>
          <a:bodyPr wrap="none" rtlCol="0">
            <a:spAutoFit/>
          </a:bodyPr>
          <a:lstStyle/>
          <a:p>
            <a:r>
              <a:rPr lang="en-US" sz="1100" dirty="0"/>
              <a:t>Gas Flow</a:t>
            </a:r>
          </a:p>
          <a:p>
            <a:r>
              <a:rPr lang="en-US" sz="1100" dirty="0"/>
              <a:t>Electricity Flow</a:t>
            </a:r>
          </a:p>
          <a:p>
            <a:r>
              <a:rPr lang="en-US" sz="1100" dirty="0"/>
              <a:t>Water Flow</a:t>
            </a:r>
          </a:p>
        </p:txBody>
      </p:sp>
      <p:sp>
        <p:nvSpPr>
          <p:cNvPr id="83" name="TextBox 82">
            <a:extLst>
              <a:ext uri="{FF2B5EF4-FFF2-40B4-BE49-F238E27FC236}">
                <a16:creationId xmlns:a16="http://schemas.microsoft.com/office/drawing/2014/main" id="{C0E62375-29EE-AE77-FE1E-BE07B8DFACD4}"/>
              </a:ext>
            </a:extLst>
          </p:cNvPr>
          <p:cNvSpPr txBox="1"/>
          <p:nvPr/>
        </p:nvSpPr>
        <p:spPr>
          <a:xfrm>
            <a:off x="381367" y="5080569"/>
            <a:ext cx="644728" cy="369332"/>
          </a:xfrm>
          <a:prstGeom prst="rect">
            <a:avLst/>
          </a:prstGeom>
          <a:noFill/>
        </p:spPr>
        <p:txBody>
          <a:bodyPr wrap="none" rtlCol="0">
            <a:spAutoFit/>
          </a:bodyPr>
          <a:lstStyle/>
          <a:p>
            <a:r>
              <a:rPr lang="en-US" dirty="0"/>
              <a:t>KEY:</a:t>
            </a:r>
          </a:p>
        </p:txBody>
      </p:sp>
      <p:pic>
        <p:nvPicPr>
          <p:cNvPr id="85" name="Picture 84">
            <a:extLst>
              <a:ext uri="{FF2B5EF4-FFF2-40B4-BE49-F238E27FC236}">
                <a16:creationId xmlns:a16="http://schemas.microsoft.com/office/drawing/2014/main" id="{1E97DCEF-F822-B375-7E74-428E73C31F4E}"/>
              </a:ext>
            </a:extLst>
          </p:cNvPr>
          <p:cNvPicPr>
            <a:picLocks noChangeAspect="1"/>
          </p:cNvPicPr>
          <p:nvPr/>
        </p:nvPicPr>
        <p:blipFill>
          <a:blip r:embed="rId5"/>
          <a:stretch>
            <a:fillRect/>
          </a:stretch>
        </p:blipFill>
        <p:spPr>
          <a:xfrm>
            <a:off x="9421810" y="1412848"/>
            <a:ext cx="2310584" cy="609653"/>
          </a:xfrm>
          <a:prstGeom prst="rect">
            <a:avLst/>
          </a:prstGeom>
        </p:spPr>
      </p:pic>
      <p:pic>
        <p:nvPicPr>
          <p:cNvPr id="86" name="Picture 85">
            <a:extLst>
              <a:ext uri="{FF2B5EF4-FFF2-40B4-BE49-F238E27FC236}">
                <a16:creationId xmlns:a16="http://schemas.microsoft.com/office/drawing/2014/main" id="{70702D27-D9E5-0255-D26B-9DD47794BE33}"/>
              </a:ext>
            </a:extLst>
          </p:cNvPr>
          <p:cNvPicPr>
            <a:picLocks noChangeAspect="1"/>
          </p:cNvPicPr>
          <p:nvPr/>
        </p:nvPicPr>
        <p:blipFill>
          <a:blip r:embed="rId6"/>
          <a:stretch>
            <a:fillRect/>
          </a:stretch>
        </p:blipFill>
        <p:spPr>
          <a:xfrm>
            <a:off x="314572" y="104627"/>
            <a:ext cx="1774745" cy="1131649"/>
          </a:xfrm>
          <a:prstGeom prst="rect">
            <a:avLst/>
          </a:prstGeom>
        </p:spPr>
      </p:pic>
      <p:sp>
        <p:nvSpPr>
          <p:cNvPr id="87" name="TextBox 86">
            <a:extLst>
              <a:ext uri="{FF2B5EF4-FFF2-40B4-BE49-F238E27FC236}">
                <a16:creationId xmlns:a16="http://schemas.microsoft.com/office/drawing/2014/main" id="{C1A3F63F-F4A7-DFB3-A596-12AB62166294}"/>
              </a:ext>
            </a:extLst>
          </p:cNvPr>
          <p:cNvSpPr txBox="1"/>
          <p:nvPr/>
        </p:nvSpPr>
        <p:spPr>
          <a:xfrm>
            <a:off x="1892758" y="792278"/>
            <a:ext cx="6306535" cy="523220"/>
          </a:xfrm>
          <a:prstGeom prst="rect">
            <a:avLst/>
          </a:prstGeom>
          <a:noFill/>
        </p:spPr>
        <p:txBody>
          <a:bodyPr wrap="none" rtlCol="0">
            <a:spAutoFit/>
          </a:bodyPr>
          <a:lstStyle/>
          <a:p>
            <a:r>
              <a:rPr lang="en-US" sz="2800" dirty="0"/>
              <a:t>PHOENIX ENERGY CENTER PROCESS</a:t>
            </a:r>
          </a:p>
        </p:txBody>
      </p:sp>
      <p:cxnSp>
        <p:nvCxnSpPr>
          <p:cNvPr id="89" name="Straight Connector 88">
            <a:extLst>
              <a:ext uri="{FF2B5EF4-FFF2-40B4-BE49-F238E27FC236}">
                <a16:creationId xmlns:a16="http://schemas.microsoft.com/office/drawing/2014/main" id="{BA78C94D-3BF4-047D-0A9E-8CC90D84C1A4}"/>
              </a:ext>
            </a:extLst>
          </p:cNvPr>
          <p:cNvCxnSpPr/>
          <p:nvPr/>
        </p:nvCxnSpPr>
        <p:spPr>
          <a:xfrm>
            <a:off x="314572" y="1333215"/>
            <a:ext cx="11276793" cy="0"/>
          </a:xfrm>
          <a:prstGeom prst="line">
            <a:avLst/>
          </a:prstGeom>
          <a:ln w="57150">
            <a:solidFill>
              <a:schemeClr val="accent4">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E2CA366-848A-FF65-F26B-6475287DFA23}"/>
              </a:ext>
            </a:extLst>
          </p:cNvPr>
          <p:cNvSpPr txBox="1"/>
          <p:nvPr/>
        </p:nvSpPr>
        <p:spPr>
          <a:xfrm>
            <a:off x="9604720" y="320837"/>
            <a:ext cx="2032928" cy="954107"/>
          </a:xfrm>
          <a:prstGeom prst="rect">
            <a:avLst/>
          </a:prstGeom>
          <a:noFill/>
          <a:ln>
            <a:noFill/>
          </a:ln>
        </p:spPr>
        <p:txBody>
          <a:bodyPr wrap="none" rtlCol="0">
            <a:spAutoFit/>
          </a:bodyPr>
          <a:lstStyle/>
          <a:p>
            <a:pPr algn="r"/>
            <a:r>
              <a:rPr lang="en-US" sz="1400" dirty="0">
                <a:solidFill>
                  <a:schemeClr val="accent1"/>
                </a:solidFill>
              </a:rPr>
              <a:t>John Deluca</a:t>
            </a:r>
          </a:p>
          <a:p>
            <a:pPr algn="r"/>
            <a:r>
              <a:rPr lang="en-US" sz="1400" dirty="0">
                <a:solidFill>
                  <a:schemeClr val="accent1"/>
                </a:solidFill>
              </a:rPr>
              <a:t>Founder &amp; CFO</a:t>
            </a:r>
          </a:p>
          <a:p>
            <a:pPr algn="r"/>
            <a:r>
              <a:rPr lang="en-US" sz="1400" dirty="0">
                <a:solidFill>
                  <a:schemeClr val="accent1"/>
                </a:solidFill>
              </a:rPr>
              <a:t>jdeluca8@gmail.com</a:t>
            </a:r>
          </a:p>
          <a:p>
            <a:pPr algn="r"/>
            <a:r>
              <a:rPr lang="en-US" sz="1400" dirty="0">
                <a:solidFill>
                  <a:schemeClr val="accent1"/>
                </a:solidFill>
              </a:rPr>
              <a:t>586.515.3144</a:t>
            </a:r>
          </a:p>
        </p:txBody>
      </p:sp>
      <p:pic>
        <p:nvPicPr>
          <p:cNvPr id="91" name="Picture 90">
            <a:extLst>
              <a:ext uri="{FF2B5EF4-FFF2-40B4-BE49-F238E27FC236}">
                <a16:creationId xmlns:a16="http://schemas.microsoft.com/office/drawing/2014/main" id="{C423F3FA-F116-B6B5-9B72-74ACFD94823F}"/>
              </a:ext>
            </a:extLst>
          </p:cNvPr>
          <p:cNvPicPr>
            <a:picLocks noChangeAspect="1"/>
          </p:cNvPicPr>
          <p:nvPr/>
        </p:nvPicPr>
        <p:blipFill>
          <a:blip r:embed="rId7"/>
          <a:stretch>
            <a:fillRect/>
          </a:stretch>
        </p:blipFill>
        <p:spPr>
          <a:xfrm>
            <a:off x="4458646" y="3956708"/>
            <a:ext cx="463336" cy="438950"/>
          </a:xfrm>
          <a:prstGeom prst="rect">
            <a:avLst/>
          </a:prstGeom>
        </p:spPr>
      </p:pic>
    </p:spTree>
    <p:extLst>
      <p:ext uri="{BB962C8B-B14F-4D97-AF65-F5344CB8AC3E}">
        <p14:creationId xmlns:p14="http://schemas.microsoft.com/office/powerpoint/2010/main" val="37320987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5740</TotalTime>
  <Words>2841</Words>
  <Application>Microsoft Office PowerPoint</Application>
  <PresentationFormat>Widescreen</PresentationFormat>
  <Paragraphs>169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Cambay</vt:lpstr>
      <vt:lpstr>Century Gothic</vt:lpstr>
      <vt:lpstr>Trebuchet MS</vt:lpstr>
      <vt:lpstr>Wingdings</vt:lpstr>
      <vt:lpstr>Wingdings 3</vt:lpstr>
      <vt:lpstr>Slice</vt:lpstr>
      <vt:lpstr>Aeris Energy LLC</vt:lpstr>
      <vt:lpstr>PowerPoint Presentation</vt:lpstr>
      <vt:lpstr>RAPIDLY ESCALATING DEMAND &amp; OUTDATED INFRASTRUCTURE CREATE OPPORTUNITIES IN POWER INDUSTRY </vt:lpstr>
      <vt:lpstr>fOSSIL FUELS SCARCity Causes Both COSTS  &amp; ENVIRONMENTAL CONCERNS TO ESCALATE </vt:lpstr>
      <vt:lpstr>SOLAR AND WIND CAN’T INTEGRATE INTO AN ANTIQUATED DISTRIBUTION NETWORK </vt:lpstr>
      <vt:lpstr>PFAS – THE FOREVER CHEMICAL </vt:lpstr>
      <vt:lpstr>Aeris Energy LLC Brings A Solution </vt:lpstr>
      <vt:lpstr>Phoenix Energy System </vt:lpstr>
      <vt:lpstr>PowerPoint Presentation</vt:lpstr>
      <vt:lpstr>MOVING TOWARDS 3000 </vt:lpstr>
      <vt:lpstr>Escanaba Project </vt:lpstr>
      <vt:lpstr>Gwinn Project </vt:lpstr>
      <vt:lpstr>GWINN PROJECT – PHASE I </vt:lpstr>
      <vt:lpstr>Rice Juice Co. Acquistion </vt:lpstr>
      <vt:lpstr>REPOWER AMERICA 3000  Innovation Center &amp; PartNers </vt:lpstr>
      <vt:lpstr>Future Opportunities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Aeris Energy LLC</dc:title>
  <dc:creator>lori kulju</dc:creator>
  <cp:lastModifiedBy>lori kulju</cp:lastModifiedBy>
  <cp:revision>1</cp:revision>
  <dcterms:created xsi:type="dcterms:W3CDTF">2024-01-18T14:59:17Z</dcterms:created>
  <dcterms:modified xsi:type="dcterms:W3CDTF">2024-05-20T18:10:24Z</dcterms:modified>
</cp:coreProperties>
</file>